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8" r:id="rId5"/>
    <p:sldId id="270" r:id="rId6"/>
    <p:sldId id="271" r:id="rId7"/>
    <p:sldId id="272" r:id="rId8"/>
    <p:sldId id="273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3" r:id="rId17"/>
    <p:sldId id="284" r:id="rId18"/>
    <p:sldId id="286" r:id="rId19"/>
    <p:sldId id="287" r:id="rId20"/>
    <p:sldId id="288" r:id="rId21"/>
    <p:sldId id="289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291" r:id="rId33"/>
    <p:sldId id="265" r:id="rId34"/>
  </p:sldIdLst>
  <p:sldSz cx="12192000" cy="6858000"/>
  <p:notesSz cx="6858000" cy="9144000"/>
  <p:embeddedFontLs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23D8"/>
    <a:srgbClr val="ED8217"/>
    <a:srgbClr val="00B0F0"/>
    <a:srgbClr val="64C044"/>
    <a:srgbClr val="CE9D0E"/>
    <a:srgbClr val="FFC000"/>
    <a:srgbClr val="F2F2F2"/>
    <a:srgbClr val="D1B747"/>
    <a:srgbClr val="F02472"/>
    <a:srgbClr val="788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>
        <p:guide orient="horz" pos="2092"/>
        <p:guide pos="37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00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66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19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72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45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70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475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065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0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5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724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DE5EA-FC9D-44B5-B7E3-D54953EA9507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6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jpg"/><Relationship Id="rId7" Type="http://schemas.openxmlformats.org/officeDocument/2006/relationships/image" Target="../media/image73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Relationship Id="rId9" Type="http://schemas.openxmlformats.org/officeDocument/2006/relationships/image" Target="../media/image7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184634"/>
            <a:ext cx="12192000" cy="620111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2261818" y="2321472"/>
            <a:ext cx="7668363" cy="2215055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490953" y="2543877"/>
            <a:ext cx="7220606" cy="17702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785242" y="2766848"/>
            <a:ext cx="1303282" cy="1303282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122168" y="2822083"/>
            <a:ext cx="5284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b="1" dirty="0">
                <a:latin typeface="+mj-lt"/>
                <a:ea typeface="맑은 고딕" panose="020B0503020000020004" pitchFamily="50" charset="-127"/>
              </a:rPr>
              <a:t>서울 지하철 분석 및 시각화</a:t>
            </a:r>
            <a:endParaRPr lang="en-US" altLang="ko-KR" sz="3200" b="1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63077" y="3624589"/>
            <a:ext cx="428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및 시각화 프로젝트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CA3CFF-4966-BCA2-ADF0-F5FD8DC2D172}"/>
              </a:ext>
            </a:extLst>
          </p:cNvPr>
          <p:cNvSpPr txBox="1"/>
          <p:nvPr/>
        </p:nvSpPr>
        <p:spPr>
          <a:xfrm>
            <a:off x="3453704" y="5533125"/>
            <a:ext cx="5284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b="1" dirty="0" err="1">
                <a:latin typeface="+mj-lt"/>
                <a:ea typeface="맑은 고딕" panose="020B0503020000020004" pitchFamily="50" charset="-127"/>
              </a:rPr>
              <a:t>김우기</a:t>
            </a:r>
            <a:endParaRPr lang="en-US" altLang="ko-KR" sz="3200" b="1" dirty="0"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816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26081" y="555552"/>
            <a:ext cx="49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및 시각화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노선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70" y="1612284"/>
            <a:ext cx="2686050" cy="2190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70" y="4501090"/>
            <a:ext cx="2657475" cy="2762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2966" y="3872884"/>
            <a:ext cx="306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노선 별 분석을 위한 </a:t>
            </a:r>
            <a:r>
              <a:rPr lang="en-US" altLang="ko-KR" dirty="0"/>
              <a:t>import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628" y="2131396"/>
            <a:ext cx="6696075" cy="115252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42300" y="4892299"/>
            <a:ext cx="2361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Seaborn</a:t>
            </a:r>
            <a:r>
              <a:rPr lang="en-US" altLang="ko-KR" dirty="0"/>
              <a:t> </a:t>
            </a:r>
            <a:r>
              <a:rPr lang="ko-KR" altLang="en-US" dirty="0"/>
              <a:t>그래프에서 </a:t>
            </a:r>
            <a:endParaRPr lang="en-US" altLang="ko-KR" dirty="0"/>
          </a:p>
          <a:p>
            <a:r>
              <a:rPr lang="ko-KR" altLang="en-US" dirty="0"/>
              <a:t>한글 폰트 깨짐 방지</a:t>
            </a:r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5342467" y="3503552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데이터에 있는 노선의 종류 확인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01139" y="4648215"/>
            <a:ext cx="45480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총 </a:t>
            </a:r>
            <a:r>
              <a:rPr lang="en-US" altLang="ko-KR" dirty="0"/>
              <a:t>26</a:t>
            </a:r>
            <a:r>
              <a:rPr lang="ko-KR" altLang="en-US" dirty="0"/>
              <a:t>개 노선</a:t>
            </a:r>
            <a:endParaRPr lang="en-US" altLang="ko-KR" dirty="0"/>
          </a:p>
          <a:p>
            <a:r>
              <a:rPr lang="en-US" altLang="ko-KR" dirty="0"/>
              <a:t> - 1~4</a:t>
            </a:r>
            <a:r>
              <a:rPr lang="ko-KR" altLang="en-US" dirty="0"/>
              <a:t>월은 </a:t>
            </a:r>
            <a:r>
              <a:rPr lang="en-US" altLang="ko-KR" dirty="0"/>
              <a:t>25</a:t>
            </a:r>
            <a:r>
              <a:rPr lang="ko-KR" altLang="en-US" dirty="0"/>
              <a:t>개 노선</a:t>
            </a:r>
            <a:r>
              <a:rPr lang="en-US" altLang="ko-KR" dirty="0"/>
              <a:t>, 5~8</a:t>
            </a:r>
            <a:r>
              <a:rPr lang="ko-KR" altLang="en-US" dirty="0"/>
              <a:t>월은 </a:t>
            </a:r>
            <a:r>
              <a:rPr lang="en-US" altLang="ko-KR" dirty="0"/>
              <a:t>26</a:t>
            </a:r>
            <a:r>
              <a:rPr lang="ko-KR" altLang="en-US" dirty="0"/>
              <a:t>개 노선</a:t>
            </a:r>
            <a:endParaRPr lang="en-US" altLang="ko-KR" dirty="0"/>
          </a:p>
          <a:p>
            <a:r>
              <a:rPr lang="en-US" altLang="ko-KR" dirty="0"/>
              <a:t> - why? </a:t>
            </a:r>
            <a:r>
              <a:rPr lang="ko-KR" altLang="en-US" dirty="0" err="1">
                <a:solidFill>
                  <a:srgbClr val="FF0000"/>
                </a:solidFill>
              </a:rPr>
              <a:t>신림선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2022</a:t>
            </a:r>
            <a:r>
              <a:rPr lang="ko-KR" altLang="en-US" dirty="0">
                <a:solidFill>
                  <a:srgbClr val="FF0000"/>
                </a:solidFill>
              </a:rPr>
              <a:t>년 </a:t>
            </a:r>
            <a:r>
              <a:rPr lang="en-US" altLang="ko-KR" dirty="0">
                <a:solidFill>
                  <a:srgbClr val="FF0000"/>
                </a:solidFill>
              </a:rPr>
              <a:t>5</a:t>
            </a:r>
            <a:r>
              <a:rPr lang="ko-KR" altLang="en-US" dirty="0">
                <a:solidFill>
                  <a:srgbClr val="FF0000"/>
                </a:solidFill>
              </a:rPr>
              <a:t>월 </a:t>
            </a:r>
            <a:r>
              <a:rPr lang="en-US" altLang="ko-KR" dirty="0">
                <a:solidFill>
                  <a:srgbClr val="FF0000"/>
                </a:solidFill>
              </a:rPr>
              <a:t>28</a:t>
            </a:r>
            <a:r>
              <a:rPr lang="ko-KR" altLang="en-US" dirty="0">
                <a:solidFill>
                  <a:srgbClr val="FF0000"/>
                </a:solidFill>
              </a:rPr>
              <a:t>일 개통</a:t>
            </a:r>
          </a:p>
        </p:txBody>
      </p:sp>
    </p:spTree>
    <p:extLst>
      <p:ext uri="{BB962C8B-B14F-4D97-AF65-F5344CB8AC3E}">
        <p14:creationId xmlns:p14="http://schemas.microsoft.com/office/powerpoint/2010/main" val="185013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53753" y="522463"/>
            <a:ext cx="49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및 시각화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노선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6" y="1453288"/>
            <a:ext cx="5285997" cy="200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6" y="2094057"/>
            <a:ext cx="1984078" cy="42555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6" y="1730810"/>
            <a:ext cx="5285997" cy="285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855" y="2094057"/>
            <a:ext cx="2031317" cy="43343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9905" y="6427097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</a:t>
            </a:r>
            <a:r>
              <a:rPr lang="en-US" altLang="ko-KR" dirty="0"/>
              <a:t> </a:t>
            </a:r>
            <a:r>
              <a:rPr lang="ko-KR" altLang="en-US" dirty="0"/>
              <a:t>승객 평균 값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71053" y="6427097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</a:t>
            </a:r>
            <a:r>
              <a:rPr lang="en-US" altLang="ko-KR" dirty="0"/>
              <a:t> </a:t>
            </a:r>
            <a:r>
              <a:rPr lang="ko-KR" altLang="en-US" dirty="0"/>
              <a:t>승객 합계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556" y="2260311"/>
            <a:ext cx="4152900" cy="3343275"/>
          </a:xfrm>
          <a:prstGeom prst="rect">
            <a:avLst/>
          </a:prstGeom>
        </p:spPr>
      </p:pic>
      <p:cxnSp>
        <p:nvCxnSpPr>
          <p:cNvPr id="28" name="직선 화살표 연결선 27"/>
          <p:cNvCxnSpPr/>
          <p:nvPr/>
        </p:nvCxnSpPr>
        <p:spPr>
          <a:xfrm>
            <a:off x="5758963" y="3765694"/>
            <a:ext cx="153580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7878492" y="3441791"/>
            <a:ext cx="2878177" cy="40700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878491" y="4261239"/>
            <a:ext cx="3509945" cy="40700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93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53753" y="522463"/>
            <a:ext cx="49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및 시각화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노선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70" y="1517691"/>
            <a:ext cx="3377077" cy="43837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2966" y="6026728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데이터에서 노선 별 등장하는 횟수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578070" y="5050948"/>
            <a:ext cx="3377077" cy="8167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298" y="1832735"/>
            <a:ext cx="3265324" cy="6072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299" y="2554043"/>
            <a:ext cx="3265324" cy="5524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58427" y="3222508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노선 별 역의 개수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602" y="1517691"/>
            <a:ext cx="1832263" cy="4943763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>
            <a:off x="7481622" y="2915484"/>
            <a:ext cx="1662378" cy="854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9983585" y="1517690"/>
            <a:ext cx="1111596" cy="49437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915231" y="4646323"/>
            <a:ext cx="3228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호선이 역의 수가 가장 적고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호선이 역의 수가 가장 많다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93476" y="5636029"/>
            <a:ext cx="3203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5-7-2 </a:t>
            </a:r>
            <a:r>
              <a:rPr lang="ko-KR" altLang="en-US" dirty="0"/>
              <a:t>호선 순으로 많고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1-</a:t>
            </a:r>
            <a:r>
              <a:rPr lang="ko-KR" altLang="en-US" dirty="0" err="1"/>
              <a:t>경강선</a:t>
            </a:r>
            <a:r>
              <a:rPr lang="en-US" altLang="ko-KR" dirty="0"/>
              <a:t>-</a:t>
            </a:r>
            <a:r>
              <a:rPr lang="ko-KR" altLang="en-US" dirty="0"/>
              <a:t>일산선 순으로 적다</a:t>
            </a:r>
          </a:p>
        </p:txBody>
      </p:sp>
    </p:spTree>
    <p:extLst>
      <p:ext uri="{BB962C8B-B14F-4D97-AF65-F5344CB8AC3E}">
        <p14:creationId xmlns:p14="http://schemas.microsoft.com/office/powerpoint/2010/main" val="4216212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53753" y="522463"/>
            <a:ext cx="49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및 시각화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노선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6" y="1612284"/>
            <a:ext cx="7486650" cy="1066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58875" y="2745027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역의 수를 토대로 만든 노선 워드 </a:t>
            </a:r>
            <a:r>
              <a:rPr lang="ko-KR" altLang="en-US" dirty="0" err="1"/>
              <a:t>클라우드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040" y="1357750"/>
            <a:ext cx="2927141" cy="2878701"/>
          </a:xfrm>
          <a:prstGeom prst="rect">
            <a:avLst/>
          </a:prstGeom>
        </p:spPr>
      </p:pic>
      <p:cxnSp>
        <p:nvCxnSpPr>
          <p:cNvPr id="28" name="직선 화살표 연결선 27"/>
          <p:cNvCxnSpPr/>
          <p:nvPr/>
        </p:nvCxnSpPr>
        <p:spPr>
          <a:xfrm>
            <a:off x="7031377" y="2391782"/>
            <a:ext cx="1662378" cy="854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64" y="4123560"/>
            <a:ext cx="4314825" cy="4191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64" y="4575749"/>
            <a:ext cx="10359779" cy="20705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5379" y="3688285"/>
            <a:ext cx="384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 별</a:t>
            </a:r>
            <a:r>
              <a:rPr lang="en-US" altLang="ko-KR" dirty="0"/>
              <a:t>/ </a:t>
            </a:r>
            <a:r>
              <a:rPr lang="ko-KR" altLang="en-US" dirty="0"/>
              <a:t>노선 별 총 승객 피벗 테이블</a:t>
            </a:r>
          </a:p>
        </p:txBody>
      </p:sp>
    </p:spTree>
    <p:extLst>
      <p:ext uri="{BB962C8B-B14F-4D97-AF65-F5344CB8AC3E}">
        <p14:creationId xmlns:p14="http://schemas.microsoft.com/office/powerpoint/2010/main" val="2541722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53753" y="522463"/>
            <a:ext cx="49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및 시각화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노선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7" y="2455258"/>
            <a:ext cx="11719034" cy="3410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6582" y="6051666"/>
            <a:ext cx="3132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노선 별 총 승객 막대 그래프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80" y="1728834"/>
            <a:ext cx="2809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23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53753" y="522463"/>
            <a:ext cx="49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및 시각화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날짜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95" y="1357750"/>
            <a:ext cx="3286381" cy="29536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95" y="4397390"/>
            <a:ext cx="3326674" cy="2325016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cxnSpLocks/>
          </p:cNvCxnSpPr>
          <p:nvPr/>
        </p:nvCxnSpPr>
        <p:spPr>
          <a:xfrm>
            <a:off x="1910522" y="3429000"/>
            <a:ext cx="0" cy="1031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71195" y="5817295"/>
            <a:ext cx="3227014" cy="8435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00983" y="1590658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월별 총 승객의 </a:t>
            </a:r>
            <a:endParaRPr lang="en-US" altLang="ko-KR" dirty="0"/>
          </a:p>
          <a:p>
            <a:r>
              <a:rPr lang="ko-KR" altLang="en-US" dirty="0"/>
              <a:t>평균치와 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BA15AC-8748-DE2D-0BDD-26321FB61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745" y="1420058"/>
            <a:ext cx="2195419" cy="50489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0148A0-998E-99D1-EC32-0F1E0CBADA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163" y="1405131"/>
            <a:ext cx="1934915" cy="50634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6ECEAE-2289-B17E-EDE7-0FADDDBC4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98" y="2532794"/>
            <a:ext cx="3743907" cy="236569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0094594-8F20-556C-1B61-7B16E0F791E1}"/>
              </a:ext>
            </a:extLst>
          </p:cNvPr>
          <p:cNvSpPr/>
          <p:nvPr/>
        </p:nvSpPr>
        <p:spPr>
          <a:xfrm>
            <a:off x="8273582" y="4173063"/>
            <a:ext cx="3563284" cy="7254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E3F0B0F-B4B4-E133-67F1-B0801C68E47E}"/>
              </a:ext>
            </a:extLst>
          </p:cNvPr>
          <p:cNvCxnSpPr>
            <a:cxnSpLocks/>
          </p:cNvCxnSpPr>
          <p:nvPr/>
        </p:nvCxnSpPr>
        <p:spPr>
          <a:xfrm>
            <a:off x="8013078" y="2105637"/>
            <a:ext cx="1239979" cy="427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FA6B4B0-B2F9-B797-BB08-27D90AD96A0C}"/>
              </a:ext>
            </a:extLst>
          </p:cNvPr>
          <p:cNvSpPr txBox="1"/>
          <p:nvPr/>
        </p:nvSpPr>
        <p:spPr>
          <a:xfrm>
            <a:off x="8523433" y="4956314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일별 총 승객의 평균치와 합</a:t>
            </a:r>
          </a:p>
        </p:txBody>
      </p:sp>
    </p:spTree>
    <p:extLst>
      <p:ext uri="{BB962C8B-B14F-4D97-AF65-F5344CB8AC3E}">
        <p14:creationId xmlns:p14="http://schemas.microsoft.com/office/powerpoint/2010/main" val="562899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53753" y="522463"/>
            <a:ext cx="49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및 시각화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날짜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1" y="4222866"/>
            <a:ext cx="3051517" cy="6195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6" y="1559305"/>
            <a:ext cx="2963152" cy="6127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80" y="1517691"/>
            <a:ext cx="7643218" cy="26037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80" y="4222866"/>
            <a:ext cx="7781696" cy="24751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2966" y="2320577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월별 총 승객 막대 그래프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4601" y="5008373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월별 총 승객 선 그래프</a:t>
            </a:r>
          </a:p>
        </p:txBody>
      </p:sp>
    </p:spTree>
    <p:extLst>
      <p:ext uri="{BB962C8B-B14F-4D97-AF65-F5344CB8AC3E}">
        <p14:creationId xmlns:p14="http://schemas.microsoft.com/office/powerpoint/2010/main" val="2715870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53753" y="522463"/>
            <a:ext cx="49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및 시각화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요일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7" y="1612284"/>
            <a:ext cx="3583351" cy="30519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651" y="1558050"/>
            <a:ext cx="3711398" cy="2426683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2857199" y="2635515"/>
            <a:ext cx="1611311" cy="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381049" y="1989184"/>
            <a:ext cx="2707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주중일수록 승객이 많고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주말일수록 승객이 적다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9D9F3B-4F91-0F96-A501-61F719B9F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651" y="4133817"/>
            <a:ext cx="3100744" cy="5304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F97E4F-D523-0A76-0D43-9ABB92970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75" y="4866450"/>
            <a:ext cx="8065608" cy="1873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2DC771-2C1C-1924-8A29-4B5999FE1338}"/>
              </a:ext>
            </a:extLst>
          </p:cNvPr>
          <p:cNvSpPr txBox="1"/>
          <p:nvPr/>
        </p:nvSpPr>
        <p:spPr>
          <a:xfrm>
            <a:off x="6976360" y="5618599"/>
            <a:ext cx="474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주중과 주말의 승객 차이를 명확하게 보여줌</a:t>
            </a:r>
          </a:p>
        </p:txBody>
      </p:sp>
    </p:spTree>
    <p:extLst>
      <p:ext uri="{BB962C8B-B14F-4D97-AF65-F5344CB8AC3E}">
        <p14:creationId xmlns:p14="http://schemas.microsoft.com/office/powerpoint/2010/main" val="3579374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53753" y="522463"/>
            <a:ext cx="49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및 시각화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요일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9" y="1517691"/>
            <a:ext cx="11018185" cy="508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1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53753" y="522463"/>
            <a:ext cx="49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및 시각화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요일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70" y="1612284"/>
            <a:ext cx="4525945" cy="4960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70" y="2190743"/>
            <a:ext cx="3611545" cy="23254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70" y="5772469"/>
            <a:ext cx="9324975" cy="714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8070" y="4641689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요일 별 총 승객을 워드 </a:t>
            </a:r>
            <a:r>
              <a:rPr lang="ko-KR" altLang="en-US" dirty="0" err="1"/>
              <a:t>클라우드로</a:t>
            </a:r>
            <a:r>
              <a:rPr lang="ko-KR" altLang="en-US" dirty="0"/>
              <a:t> 표현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1713780" y="4980957"/>
            <a:ext cx="15267" cy="7584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6833827" y="4935837"/>
            <a:ext cx="290180" cy="798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044" y="1469748"/>
            <a:ext cx="5138938" cy="341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88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001358" y="2013820"/>
            <a:ext cx="155030" cy="882869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90848" y="2923346"/>
            <a:ext cx="155030" cy="945930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90848" y="4076198"/>
            <a:ext cx="155030" cy="903889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990848" y="904701"/>
            <a:ext cx="155030" cy="859221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671392" y="1511675"/>
            <a:ext cx="557048" cy="557048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803634" y="1539264"/>
            <a:ext cx="529458" cy="529458"/>
            <a:chOff x="2728749" y="1818290"/>
            <a:chExt cx="719959" cy="719959"/>
          </a:xfrm>
        </p:grpSpPr>
        <p:sp>
          <p:nvSpPr>
            <p:cNvPr id="5" name="타원 4"/>
            <p:cNvSpPr/>
            <p:nvPr/>
          </p:nvSpPr>
          <p:spPr>
            <a:xfrm>
              <a:off x="2768164" y="1818290"/>
              <a:ext cx="641131" cy="6411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도넛 5"/>
            <p:cNvSpPr/>
            <p:nvPr/>
          </p:nvSpPr>
          <p:spPr>
            <a:xfrm>
              <a:off x="2728749" y="1818290"/>
              <a:ext cx="719959" cy="719959"/>
            </a:xfrm>
            <a:prstGeom prst="donut">
              <a:avLst>
                <a:gd name="adj" fmla="val 17241"/>
              </a:avLst>
            </a:prstGeom>
            <a:solidFill>
              <a:srgbClr val="64C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803634" y="2650434"/>
            <a:ext cx="529458" cy="529458"/>
            <a:chOff x="2728749" y="1818290"/>
            <a:chExt cx="719959" cy="719959"/>
          </a:xfrm>
        </p:grpSpPr>
        <p:sp>
          <p:nvSpPr>
            <p:cNvPr id="29" name="타원 28"/>
            <p:cNvSpPr/>
            <p:nvPr/>
          </p:nvSpPr>
          <p:spPr>
            <a:xfrm>
              <a:off x="2768164" y="1818290"/>
              <a:ext cx="641131" cy="6411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도넛 29"/>
            <p:cNvSpPr/>
            <p:nvPr/>
          </p:nvSpPr>
          <p:spPr>
            <a:xfrm>
              <a:off x="2728749" y="1818290"/>
              <a:ext cx="719959" cy="719959"/>
            </a:xfrm>
            <a:prstGeom prst="donut">
              <a:avLst>
                <a:gd name="adj" fmla="val 17241"/>
              </a:avLst>
            </a:prstGeom>
            <a:solidFill>
              <a:srgbClr val="64C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803634" y="3761604"/>
            <a:ext cx="529458" cy="529458"/>
            <a:chOff x="2728749" y="1818290"/>
            <a:chExt cx="719959" cy="719959"/>
          </a:xfrm>
        </p:grpSpPr>
        <p:sp>
          <p:nvSpPr>
            <p:cNvPr id="32" name="타원 31"/>
            <p:cNvSpPr/>
            <p:nvPr/>
          </p:nvSpPr>
          <p:spPr>
            <a:xfrm>
              <a:off x="2768164" y="1818290"/>
              <a:ext cx="641131" cy="6411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도넛 32"/>
            <p:cNvSpPr/>
            <p:nvPr/>
          </p:nvSpPr>
          <p:spPr>
            <a:xfrm>
              <a:off x="2728749" y="1818290"/>
              <a:ext cx="719959" cy="719959"/>
            </a:xfrm>
            <a:prstGeom prst="donut">
              <a:avLst>
                <a:gd name="adj" fmla="val 17241"/>
              </a:avLst>
            </a:prstGeom>
            <a:solidFill>
              <a:srgbClr val="64C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803634" y="4872774"/>
            <a:ext cx="529458" cy="529458"/>
            <a:chOff x="2728749" y="1818290"/>
            <a:chExt cx="719959" cy="719959"/>
          </a:xfrm>
        </p:grpSpPr>
        <p:sp>
          <p:nvSpPr>
            <p:cNvPr id="38" name="타원 37"/>
            <p:cNvSpPr/>
            <p:nvPr/>
          </p:nvSpPr>
          <p:spPr>
            <a:xfrm>
              <a:off x="2768164" y="1818290"/>
              <a:ext cx="641131" cy="6411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도넛 38"/>
            <p:cNvSpPr/>
            <p:nvPr/>
          </p:nvSpPr>
          <p:spPr>
            <a:xfrm>
              <a:off x="2728749" y="1818290"/>
              <a:ext cx="719959" cy="719959"/>
            </a:xfrm>
            <a:prstGeom prst="donut">
              <a:avLst>
                <a:gd name="adj" fmla="val 17241"/>
              </a:avLst>
            </a:prstGeom>
            <a:solidFill>
              <a:srgbClr val="64C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0" name="타원 39"/>
          <p:cNvSpPr/>
          <p:nvPr/>
        </p:nvSpPr>
        <p:spPr>
          <a:xfrm>
            <a:off x="4671392" y="2636639"/>
            <a:ext cx="557048" cy="557048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671392" y="3718824"/>
            <a:ext cx="557048" cy="557048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671392" y="4858979"/>
            <a:ext cx="557048" cy="557048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25002" y="1486957"/>
            <a:ext cx="254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목적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25002" y="2635079"/>
            <a:ext cx="3419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생성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25002" y="3720383"/>
            <a:ext cx="3911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및 시각화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325002" y="4831553"/>
            <a:ext cx="2713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예측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3465330" y="366047"/>
            <a:ext cx="1206065" cy="5386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3642695" y="456042"/>
            <a:ext cx="358663" cy="358663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4125595" y="456042"/>
            <a:ext cx="358663" cy="35866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4795632" y="312207"/>
            <a:ext cx="3650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671392" y="5940642"/>
            <a:ext cx="557048" cy="557048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990847" y="5344262"/>
            <a:ext cx="155030" cy="903889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3803633" y="5983422"/>
            <a:ext cx="529458" cy="529458"/>
            <a:chOff x="2728749" y="1818290"/>
            <a:chExt cx="719959" cy="719959"/>
          </a:xfrm>
        </p:grpSpPr>
        <p:sp>
          <p:nvSpPr>
            <p:cNvPr id="54" name="타원 53"/>
            <p:cNvSpPr/>
            <p:nvPr/>
          </p:nvSpPr>
          <p:spPr>
            <a:xfrm>
              <a:off x="2768164" y="1818290"/>
              <a:ext cx="641131" cy="6411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도넛 54"/>
            <p:cNvSpPr/>
            <p:nvPr/>
          </p:nvSpPr>
          <p:spPr>
            <a:xfrm>
              <a:off x="2728749" y="1818290"/>
              <a:ext cx="719959" cy="719959"/>
            </a:xfrm>
            <a:prstGeom prst="donut">
              <a:avLst>
                <a:gd name="adj" fmla="val 17241"/>
              </a:avLst>
            </a:prstGeom>
            <a:solidFill>
              <a:srgbClr val="64C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325002" y="5940642"/>
            <a:ext cx="3785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보완 사항</a:t>
            </a:r>
          </a:p>
        </p:txBody>
      </p:sp>
    </p:spTree>
    <p:extLst>
      <p:ext uri="{BB962C8B-B14F-4D97-AF65-F5344CB8AC3E}">
        <p14:creationId xmlns:p14="http://schemas.microsoft.com/office/powerpoint/2010/main" val="3267982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53753" y="522463"/>
            <a:ext cx="49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및 시각화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79" y="1563484"/>
            <a:ext cx="1982748" cy="25722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33" y="1544885"/>
            <a:ext cx="1628174" cy="25908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95" y="1563484"/>
            <a:ext cx="1625514" cy="25808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333" y="1544884"/>
            <a:ext cx="1353510" cy="26096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7002" y="1309181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 승객 평균 상위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21525" y="1302660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 승객 합 상위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54841" y="1162959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 승객 평균 하위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377080" y="1160086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 승객 합 하위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8F599D-6E84-1B67-EB24-A18BBF2D43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43" y="1563484"/>
            <a:ext cx="4169424" cy="2744263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4D374F1-FF4E-E6CE-BEBA-223D77AF9471}"/>
              </a:ext>
            </a:extLst>
          </p:cNvPr>
          <p:cNvCxnSpPr>
            <a:cxnSpLocks/>
          </p:cNvCxnSpPr>
          <p:nvPr/>
        </p:nvCxnSpPr>
        <p:spPr>
          <a:xfrm>
            <a:off x="3993106" y="1832148"/>
            <a:ext cx="204338" cy="1390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0B3039E-EC0F-D58E-0446-D8127948B487}"/>
              </a:ext>
            </a:extLst>
          </p:cNvPr>
          <p:cNvCxnSpPr>
            <a:cxnSpLocks/>
          </p:cNvCxnSpPr>
          <p:nvPr/>
        </p:nvCxnSpPr>
        <p:spPr>
          <a:xfrm flipH="1">
            <a:off x="8296981" y="1839463"/>
            <a:ext cx="355614" cy="180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A26803-9B7A-A42A-E299-37BBB73DB0E1}"/>
              </a:ext>
            </a:extLst>
          </p:cNvPr>
          <p:cNvSpPr/>
          <p:nvPr/>
        </p:nvSpPr>
        <p:spPr>
          <a:xfrm>
            <a:off x="4245550" y="3297273"/>
            <a:ext cx="2071462" cy="32999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764808-B07A-F6A0-D44E-868557D9ED45}"/>
              </a:ext>
            </a:extLst>
          </p:cNvPr>
          <p:cNvSpPr/>
          <p:nvPr/>
        </p:nvSpPr>
        <p:spPr>
          <a:xfrm>
            <a:off x="4262429" y="2387919"/>
            <a:ext cx="2071462" cy="32999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BBDD689-EF35-A42A-93EE-1F15EE36789B}"/>
              </a:ext>
            </a:extLst>
          </p:cNvPr>
          <p:cNvCxnSpPr>
            <a:cxnSpLocks/>
          </p:cNvCxnSpPr>
          <p:nvPr/>
        </p:nvCxnSpPr>
        <p:spPr>
          <a:xfrm>
            <a:off x="5749103" y="3658651"/>
            <a:ext cx="28116" cy="2798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5FDD1D0-DD17-7A10-1019-B8F145537E02}"/>
              </a:ext>
            </a:extLst>
          </p:cNvPr>
          <p:cNvCxnSpPr>
            <a:cxnSpLocks/>
          </p:cNvCxnSpPr>
          <p:nvPr/>
        </p:nvCxnSpPr>
        <p:spPr>
          <a:xfrm>
            <a:off x="6317012" y="2624685"/>
            <a:ext cx="679305" cy="1268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9FCA3FEC-6D98-8D57-C46A-004A6746F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75" y="4307747"/>
            <a:ext cx="2543155" cy="19055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AEBB75-BEF2-5FDA-0CA5-81B21F3CD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862" y="4467903"/>
            <a:ext cx="2832329" cy="17423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3BD15D-09AE-E4D1-74B2-D861FFB40331}"/>
              </a:ext>
            </a:extLst>
          </p:cNvPr>
          <p:cNvSpPr txBox="1"/>
          <p:nvPr/>
        </p:nvSpPr>
        <p:spPr>
          <a:xfrm>
            <a:off x="120338" y="6372707"/>
            <a:ext cx="5061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빈도 수가 많을수록</a:t>
            </a:r>
            <a:r>
              <a:rPr lang="en-US" altLang="ko-KR" dirty="0"/>
              <a:t> </a:t>
            </a:r>
            <a:r>
              <a:rPr lang="ko-KR" altLang="en-US" dirty="0"/>
              <a:t>환승역이 많을 것으로 판단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553212-BBFA-6089-DEB1-C3F2C7280B29}"/>
              </a:ext>
            </a:extLst>
          </p:cNvPr>
          <p:cNvSpPr txBox="1"/>
          <p:nvPr/>
        </p:nvSpPr>
        <p:spPr>
          <a:xfrm>
            <a:off x="4707148" y="5494873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환승역 확인 및 개수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A915B7D-1052-E598-7E5E-85E464D7E7B8}"/>
              </a:ext>
            </a:extLst>
          </p:cNvPr>
          <p:cNvCxnSpPr>
            <a:cxnSpLocks/>
          </p:cNvCxnSpPr>
          <p:nvPr/>
        </p:nvCxnSpPr>
        <p:spPr>
          <a:xfrm>
            <a:off x="4544336" y="5376288"/>
            <a:ext cx="246576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ECEC752A-B650-3EDE-63CB-4E147A23D8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09" y="4343920"/>
            <a:ext cx="2408557" cy="230190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D30E4D4-09CA-CC1E-9963-C93B394180D6}"/>
              </a:ext>
            </a:extLst>
          </p:cNvPr>
          <p:cNvSpPr txBox="1"/>
          <p:nvPr/>
        </p:nvSpPr>
        <p:spPr>
          <a:xfrm>
            <a:off x="9086371" y="5159451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빈도 수 많을수록 </a:t>
            </a:r>
            <a:endParaRPr lang="en-US" altLang="ko-KR" dirty="0"/>
          </a:p>
          <a:p>
            <a:r>
              <a:rPr lang="ko-KR" altLang="en-US" dirty="0"/>
              <a:t>환승역 개수 많다는 것 확인</a:t>
            </a:r>
          </a:p>
        </p:txBody>
      </p:sp>
    </p:spTree>
    <p:extLst>
      <p:ext uri="{BB962C8B-B14F-4D97-AF65-F5344CB8AC3E}">
        <p14:creationId xmlns:p14="http://schemas.microsoft.com/office/powerpoint/2010/main" val="2089097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53753" y="522463"/>
            <a:ext cx="49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및 시각화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5C1E6-D3EE-2215-1894-7A73B8ED35EB}"/>
              </a:ext>
            </a:extLst>
          </p:cNvPr>
          <p:cNvSpPr txBox="1"/>
          <p:nvPr/>
        </p:nvSpPr>
        <p:spPr>
          <a:xfrm>
            <a:off x="578070" y="1517691"/>
            <a:ext cx="5165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역의 개수가 많아서 총 승객이 많은 </a:t>
            </a:r>
            <a:r>
              <a:rPr lang="en-US" altLang="ko-KR" dirty="0"/>
              <a:t>25</a:t>
            </a:r>
            <a:r>
              <a:rPr lang="ko-KR" altLang="en-US" dirty="0"/>
              <a:t>개의 역과</a:t>
            </a:r>
            <a:endParaRPr lang="en-US" altLang="ko-KR" dirty="0"/>
          </a:p>
          <a:p>
            <a:r>
              <a:rPr lang="ko-KR" altLang="en-US" dirty="0"/>
              <a:t>해당 역이 속한 노선 중 상위 </a:t>
            </a:r>
            <a:r>
              <a:rPr lang="en-US" altLang="ko-KR" dirty="0"/>
              <a:t>5</a:t>
            </a:r>
            <a:r>
              <a:rPr lang="ko-KR" altLang="en-US" dirty="0"/>
              <a:t>개 노선 한정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90135B-C417-C98F-DF5D-163FC5D75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321" y="2132963"/>
            <a:ext cx="5734850" cy="409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8C2551-0720-762B-D2E3-8AFD4C9C9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783" y="1189990"/>
            <a:ext cx="1627251" cy="554878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661B05E-D319-5FBE-4840-BA1AEE023979}"/>
              </a:ext>
            </a:extLst>
          </p:cNvPr>
          <p:cNvCxnSpPr>
            <a:cxnSpLocks/>
          </p:cNvCxnSpPr>
          <p:nvPr/>
        </p:nvCxnSpPr>
        <p:spPr>
          <a:xfrm>
            <a:off x="9434945" y="2542595"/>
            <a:ext cx="570451" cy="402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56C0C2C6-1761-38E2-F9AD-336338348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49" y="2984550"/>
            <a:ext cx="6916027" cy="140970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64BA045-80D1-D89D-9F2A-D0257016745F}"/>
              </a:ext>
            </a:extLst>
          </p:cNvPr>
          <p:cNvCxnSpPr>
            <a:cxnSpLocks/>
          </p:cNvCxnSpPr>
          <p:nvPr/>
        </p:nvCxnSpPr>
        <p:spPr>
          <a:xfrm>
            <a:off x="8187039" y="2542595"/>
            <a:ext cx="0" cy="402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68FD75-499E-4019-0E0D-A05B8463D813}"/>
              </a:ext>
            </a:extLst>
          </p:cNvPr>
          <p:cNvSpPr txBox="1"/>
          <p:nvPr/>
        </p:nvSpPr>
        <p:spPr>
          <a:xfrm>
            <a:off x="6609552" y="4416518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상위 </a:t>
            </a:r>
            <a:r>
              <a:rPr lang="en-US" altLang="ko-KR" dirty="0"/>
              <a:t>25</a:t>
            </a:r>
            <a:r>
              <a:rPr lang="ko-KR" altLang="en-US" dirty="0"/>
              <a:t>개 역의 리스트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E6C5CE8-65EE-6516-B9DF-146F3B586B36}"/>
              </a:ext>
            </a:extLst>
          </p:cNvPr>
          <p:cNvCxnSpPr>
            <a:cxnSpLocks/>
          </p:cNvCxnSpPr>
          <p:nvPr/>
        </p:nvCxnSpPr>
        <p:spPr>
          <a:xfrm>
            <a:off x="6334470" y="4404755"/>
            <a:ext cx="0" cy="5279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0F1FE58D-3AB1-893F-928A-5BC8ECD605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4980077"/>
            <a:ext cx="6972300" cy="12001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325E5B-DC09-9875-3F8A-1C48DAEBBAB8}"/>
              </a:ext>
            </a:extLst>
          </p:cNvPr>
          <p:cNvSpPr txBox="1"/>
          <p:nvPr/>
        </p:nvSpPr>
        <p:spPr>
          <a:xfrm>
            <a:off x="4928982" y="6150871"/>
            <a:ext cx="384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상위 </a:t>
            </a:r>
            <a:r>
              <a:rPr lang="en-US" altLang="ko-KR" dirty="0"/>
              <a:t>25</a:t>
            </a:r>
            <a:r>
              <a:rPr lang="ko-KR" altLang="en-US" dirty="0"/>
              <a:t>개 역이 속한 노선의 리스트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CBFB4EC-0D98-D374-0A68-128024245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0" y="3147246"/>
            <a:ext cx="1386711" cy="3570961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523DEC-16E4-9FFE-76C9-03C68DABC1BA}"/>
              </a:ext>
            </a:extLst>
          </p:cNvPr>
          <p:cNvCxnSpPr>
            <a:cxnSpLocks/>
          </p:cNvCxnSpPr>
          <p:nvPr/>
        </p:nvCxnSpPr>
        <p:spPr>
          <a:xfrm flipH="1" flipV="1">
            <a:off x="1652631" y="5201174"/>
            <a:ext cx="889451" cy="136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636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53753" y="522463"/>
            <a:ext cx="49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및 시각화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E6CD15-8A48-4679-6812-9E4A5AE43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24" y="1825642"/>
            <a:ext cx="5830114" cy="790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9FCA2F-3E65-E46E-6382-810D7BD90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70" y="3170218"/>
            <a:ext cx="1257475" cy="1848108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983D8DB-6F95-2C3E-8EC3-77D3A0BF7F68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206808" y="2616327"/>
            <a:ext cx="0" cy="5538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373ABAE0-DBE0-096A-1DE7-C4F40715E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70" y="5176874"/>
            <a:ext cx="5830114" cy="7906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2EBDA7E-0753-7FF6-566D-E419BEDC7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553" y="2401425"/>
            <a:ext cx="4434823" cy="31707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9B01FF-51CB-C24E-EFC7-C57E5A6FB5E2}"/>
              </a:ext>
            </a:extLst>
          </p:cNvPr>
          <p:cNvSpPr txBox="1"/>
          <p:nvPr/>
        </p:nvSpPr>
        <p:spPr>
          <a:xfrm>
            <a:off x="595624" y="6103633"/>
            <a:ext cx="413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상위 </a:t>
            </a:r>
            <a:r>
              <a:rPr lang="en-US" altLang="ko-KR" dirty="0"/>
              <a:t>25</a:t>
            </a:r>
            <a:r>
              <a:rPr lang="ko-KR" altLang="en-US" dirty="0"/>
              <a:t>개 역 중 상위 </a:t>
            </a:r>
            <a:r>
              <a:rPr lang="en-US" altLang="ko-KR" dirty="0"/>
              <a:t>5</a:t>
            </a:r>
            <a:r>
              <a:rPr lang="ko-KR" altLang="en-US" dirty="0"/>
              <a:t>개 노선 리스트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21F76B-52EE-1E53-1CDE-750E4EADCF30}"/>
              </a:ext>
            </a:extLst>
          </p:cNvPr>
          <p:cNvSpPr txBox="1"/>
          <p:nvPr/>
        </p:nvSpPr>
        <p:spPr>
          <a:xfrm>
            <a:off x="8125255" y="559822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상위 역과 노선의 결합</a:t>
            </a:r>
          </a:p>
        </p:txBody>
      </p:sp>
    </p:spTree>
    <p:extLst>
      <p:ext uri="{BB962C8B-B14F-4D97-AF65-F5344CB8AC3E}">
        <p14:creationId xmlns:p14="http://schemas.microsoft.com/office/powerpoint/2010/main" val="3957623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53753" y="522463"/>
            <a:ext cx="49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및 시각화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A5FBF9-A98F-4511-019D-68660A1DA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70" y="1734773"/>
            <a:ext cx="2844638" cy="838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AC0407-7635-F9E3-3393-D3EB1C1EC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37" y="3478504"/>
            <a:ext cx="7189365" cy="167459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CDC2AF0-0AA8-371A-9563-7E9909D6F937}"/>
              </a:ext>
            </a:extLst>
          </p:cNvPr>
          <p:cNvCxnSpPr>
            <a:cxnSpLocks/>
          </p:cNvCxnSpPr>
          <p:nvPr/>
        </p:nvCxnSpPr>
        <p:spPr>
          <a:xfrm>
            <a:off x="1074405" y="2622092"/>
            <a:ext cx="0" cy="8492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E2266F7-723C-B2D3-C06F-928CEDC3A1CF}"/>
              </a:ext>
            </a:extLst>
          </p:cNvPr>
          <p:cNvSpPr txBox="1"/>
          <p:nvPr/>
        </p:nvSpPr>
        <p:spPr>
          <a:xfrm>
            <a:off x="1227876" y="310199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피벗 테이블로 확인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5FF665-5A40-CFDA-E73D-F952CCCEC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36" y="1335464"/>
            <a:ext cx="4228050" cy="4965421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4FB12D0-7A90-3A69-6852-A2C656E4FD94}"/>
              </a:ext>
            </a:extLst>
          </p:cNvPr>
          <p:cNvCxnSpPr>
            <a:cxnSpLocks/>
          </p:cNvCxnSpPr>
          <p:nvPr/>
        </p:nvCxnSpPr>
        <p:spPr>
          <a:xfrm>
            <a:off x="3481431" y="2260652"/>
            <a:ext cx="4205682" cy="1805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640A90-B439-49A6-4538-013E655F7DB7}"/>
              </a:ext>
            </a:extLst>
          </p:cNvPr>
          <p:cNvSpPr txBox="1"/>
          <p:nvPr/>
        </p:nvSpPr>
        <p:spPr>
          <a:xfrm>
            <a:off x="4691470" y="255805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히트맵으로</a:t>
            </a:r>
            <a:r>
              <a:rPr lang="ko-KR" altLang="en-US" dirty="0"/>
              <a:t> 확인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27917D1-5432-A754-4727-E01F649E4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37" y="5719058"/>
            <a:ext cx="6470804" cy="96133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ACE519-4819-7C2D-CCF3-15FA11E8BA9B}"/>
              </a:ext>
            </a:extLst>
          </p:cNvPr>
          <p:cNvCxnSpPr>
            <a:cxnSpLocks/>
          </p:cNvCxnSpPr>
          <p:nvPr/>
        </p:nvCxnSpPr>
        <p:spPr>
          <a:xfrm flipH="1">
            <a:off x="6747641" y="5719058"/>
            <a:ext cx="939472" cy="3395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95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5" name="타원 2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53753" y="522463"/>
            <a:ext cx="49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및 시각화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266DB0-C7B0-1F55-CF9B-9013EF29D884}"/>
              </a:ext>
            </a:extLst>
          </p:cNvPr>
          <p:cNvSpPr txBox="1"/>
          <p:nvPr/>
        </p:nvSpPr>
        <p:spPr>
          <a:xfrm>
            <a:off x="761445" y="1453288"/>
            <a:ext cx="487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상위데이터 월 별 </a:t>
            </a:r>
            <a:r>
              <a:rPr lang="ko-KR" altLang="en-US" dirty="0" err="1"/>
              <a:t>히트맵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월과 </a:t>
            </a:r>
            <a:r>
              <a:rPr lang="en-US" altLang="ko-KR" dirty="0"/>
              <a:t>5</a:t>
            </a:r>
            <a:r>
              <a:rPr lang="ko-KR" altLang="en-US" dirty="0"/>
              <a:t>월로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08DEEC-41E7-1BF0-F273-96B95DBD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90" y="1987598"/>
            <a:ext cx="3591879" cy="37087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250B69-7FAD-4FD5-8E0C-5322FEF04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331" y="2004157"/>
            <a:ext cx="3591879" cy="3708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FCDB6D-D078-7376-9A79-2AF076185434}"/>
              </a:ext>
            </a:extLst>
          </p:cNvPr>
          <p:cNvSpPr txBox="1"/>
          <p:nvPr/>
        </p:nvSpPr>
        <p:spPr>
          <a:xfrm>
            <a:off x="1074405" y="5947795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ko-KR" altLang="en-US" dirty="0" err="1"/>
              <a:t>히트맵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C8BA32-7516-F237-0E79-8DEC9694CEFD}"/>
              </a:ext>
            </a:extLst>
          </p:cNvPr>
          <p:cNvSpPr txBox="1"/>
          <p:nvPr/>
        </p:nvSpPr>
        <p:spPr>
          <a:xfrm>
            <a:off x="9646966" y="5947795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ko-KR" altLang="en-US" dirty="0" err="1"/>
              <a:t>히트맵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3F9C2-F7BC-010B-F9F4-A39E57DB2E78}"/>
              </a:ext>
            </a:extLst>
          </p:cNvPr>
          <p:cNvSpPr txBox="1"/>
          <p:nvPr/>
        </p:nvSpPr>
        <p:spPr>
          <a:xfrm>
            <a:off x="4089058" y="1979509"/>
            <a:ext cx="39773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월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주중에는 승객 많고</a:t>
            </a:r>
            <a:r>
              <a:rPr lang="en-US" altLang="ko-KR" dirty="0"/>
              <a:t>, </a:t>
            </a:r>
            <a:r>
              <a:rPr lang="ko-KR" altLang="en-US" dirty="0"/>
              <a:t>주말은 적음</a:t>
            </a:r>
            <a:endParaRPr lang="en-US" altLang="ko-KR" dirty="0"/>
          </a:p>
          <a:p>
            <a:r>
              <a:rPr lang="en-US" altLang="ko-KR" dirty="0"/>
              <a:t> - 29~31</a:t>
            </a:r>
            <a:r>
              <a:rPr lang="ko-KR" altLang="en-US" dirty="0"/>
              <a:t>일은 설 연휴 영향으로 사람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적은 것으로 판단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B25AFE-8E06-FF99-43AB-87B327715AA7}"/>
              </a:ext>
            </a:extLst>
          </p:cNvPr>
          <p:cNvSpPr txBox="1"/>
          <p:nvPr/>
        </p:nvSpPr>
        <p:spPr>
          <a:xfrm>
            <a:off x="4107314" y="3336727"/>
            <a:ext cx="3453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월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화</a:t>
            </a:r>
            <a:r>
              <a:rPr lang="en-US" altLang="ko-KR" dirty="0"/>
              <a:t>~</a:t>
            </a:r>
            <a:r>
              <a:rPr lang="ko-KR" altLang="en-US" dirty="0"/>
              <a:t>토 승객 많고</a:t>
            </a:r>
            <a:r>
              <a:rPr lang="en-US" altLang="ko-KR" dirty="0"/>
              <a:t>, </a:t>
            </a:r>
            <a:r>
              <a:rPr lang="ko-KR" altLang="en-US" dirty="0"/>
              <a:t>일</a:t>
            </a:r>
            <a:r>
              <a:rPr lang="en-US" altLang="ko-KR" dirty="0"/>
              <a:t>~</a:t>
            </a:r>
            <a:r>
              <a:rPr lang="ko-KR" altLang="en-US" dirty="0"/>
              <a:t>월 적음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연휴 기간의 영향으로 판단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0E754D-F03D-3272-02D0-ED93376B22AB}"/>
              </a:ext>
            </a:extLst>
          </p:cNvPr>
          <p:cNvSpPr txBox="1"/>
          <p:nvPr/>
        </p:nvSpPr>
        <p:spPr>
          <a:xfrm>
            <a:off x="3917578" y="4926161"/>
            <a:ext cx="432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공통적으로</a:t>
            </a:r>
            <a:endParaRPr lang="en-US" altLang="ko-KR" dirty="0"/>
          </a:p>
          <a:p>
            <a:r>
              <a:rPr lang="ko-KR" altLang="en-US" dirty="0"/>
              <a:t>홍대입구역은 상대적으로 고르게 나타남</a:t>
            </a:r>
          </a:p>
        </p:txBody>
      </p:sp>
    </p:spTree>
    <p:extLst>
      <p:ext uri="{BB962C8B-B14F-4D97-AF65-F5344CB8AC3E}">
        <p14:creationId xmlns:p14="http://schemas.microsoft.com/office/powerpoint/2010/main" val="409572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53753" y="522463"/>
            <a:ext cx="49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및 시각화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BAA69C-6332-D24F-8CFF-BFC9380EA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62" y="1729750"/>
            <a:ext cx="2429603" cy="28356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0A8BEE-6741-3CD0-36B2-17E85361A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29" y="4657128"/>
            <a:ext cx="3066741" cy="3663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E6C4B1-B8B6-29CF-2505-AD6AC9B5B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3" y="1729750"/>
            <a:ext cx="3577602" cy="416967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8C7755-AA24-2F20-7244-5766EBE17ACE}"/>
              </a:ext>
            </a:extLst>
          </p:cNvPr>
          <p:cNvCxnSpPr>
            <a:cxnSpLocks/>
          </p:cNvCxnSpPr>
          <p:nvPr/>
        </p:nvCxnSpPr>
        <p:spPr>
          <a:xfrm flipH="1">
            <a:off x="3939745" y="5023433"/>
            <a:ext cx="1339728" cy="773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4CEEC5DB-1B66-E323-080A-14CD35DFB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35" y="5443294"/>
            <a:ext cx="2867425" cy="44773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66250DB-648A-5C0B-74D2-751C72A0B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582" y="1581055"/>
            <a:ext cx="3300464" cy="4169670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3ADE68C-3633-8D2D-DD79-DB4664B81F88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8013060" y="4471332"/>
            <a:ext cx="526933" cy="11958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5793511-E234-B628-8CFC-8FE7FD66450B}"/>
              </a:ext>
            </a:extLst>
          </p:cNvPr>
          <p:cNvSpPr txBox="1"/>
          <p:nvPr/>
        </p:nvSpPr>
        <p:spPr>
          <a:xfrm>
            <a:off x="362143" y="6149013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환승역으로 표현한 워드 클라우드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15BE11-FE05-BE78-7BFA-6366FB73D5F3}"/>
              </a:ext>
            </a:extLst>
          </p:cNvPr>
          <p:cNvSpPr txBox="1"/>
          <p:nvPr/>
        </p:nvSpPr>
        <p:spPr>
          <a:xfrm>
            <a:off x="8388148" y="6017491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총 승객으로 표현한 워드 클라우드</a:t>
            </a:r>
          </a:p>
        </p:txBody>
      </p:sp>
    </p:spTree>
    <p:extLst>
      <p:ext uri="{BB962C8B-B14F-4D97-AF65-F5344CB8AC3E}">
        <p14:creationId xmlns:p14="http://schemas.microsoft.com/office/powerpoint/2010/main" val="3447773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281754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68"/>
            <a:ext cx="625920" cy="61304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53753" y="522463"/>
            <a:ext cx="49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예측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세팅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080F5F-F398-94DF-937C-7E9175499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6" y="1612284"/>
            <a:ext cx="2238687" cy="9812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805C29-FBFD-6778-4091-70F1B4E1640A}"/>
              </a:ext>
            </a:extLst>
          </p:cNvPr>
          <p:cNvSpPr txBox="1"/>
          <p:nvPr/>
        </p:nvSpPr>
        <p:spPr>
          <a:xfrm>
            <a:off x="389202" y="2762457"/>
            <a:ext cx="3273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예측을 위해</a:t>
            </a:r>
            <a:endParaRPr lang="en-US" altLang="ko-KR" dirty="0"/>
          </a:p>
          <a:p>
            <a:r>
              <a:rPr lang="en-US" altLang="ko-KR" dirty="0"/>
              <a:t>Object </a:t>
            </a:r>
            <a:r>
              <a:rPr lang="ko-KR" altLang="en-US" dirty="0"/>
              <a:t>형 데이터의 </a:t>
            </a:r>
            <a:r>
              <a:rPr lang="ko-KR" altLang="en-US" dirty="0">
                <a:solidFill>
                  <a:srgbClr val="FF0000"/>
                </a:solidFill>
              </a:rPr>
              <a:t>수정</a:t>
            </a:r>
            <a:r>
              <a:rPr lang="ko-KR" altLang="en-US" dirty="0"/>
              <a:t> 필요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77145-29AB-87E1-6A17-FFF75F3919D6}"/>
              </a:ext>
            </a:extLst>
          </p:cNvPr>
          <p:cNvSpPr txBox="1"/>
          <p:nvPr/>
        </p:nvSpPr>
        <p:spPr>
          <a:xfrm>
            <a:off x="389202" y="3408788"/>
            <a:ext cx="34291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Object </a:t>
            </a:r>
            <a:r>
              <a:rPr lang="ko-KR" altLang="en-US" dirty="0"/>
              <a:t>형 데이터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요일</a:t>
            </a:r>
            <a:r>
              <a:rPr lang="en-US" altLang="ko-KR" dirty="0"/>
              <a:t>, </a:t>
            </a:r>
            <a:r>
              <a:rPr lang="ko-KR" altLang="en-US" dirty="0"/>
              <a:t>노선을 </a:t>
            </a:r>
            <a:r>
              <a:rPr lang="en-US" altLang="ko-KR" dirty="0"/>
              <a:t>int </a:t>
            </a:r>
            <a:r>
              <a:rPr lang="ko-KR" altLang="en-US" dirty="0"/>
              <a:t>형으로 변환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역 삭제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152670-FFEE-4681-E41C-00ECF0F88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53" y="2015170"/>
            <a:ext cx="6830388" cy="904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0F77C4-75A7-2CF4-11CB-D8CBC94F8168}"/>
              </a:ext>
            </a:extLst>
          </p:cNvPr>
          <p:cNvSpPr txBox="1"/>
          <p:nvPr/>
        </p:nvSpPr>
        <p:spPr>
          <a:xfrm>
            <a:off x="5131696" y="1625915"/>
            <a:ext cx="515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요일</a:t>
            </a:r>
            <a:r>
              <a:rPr lang="en-US" altLang="ko-KR" dirty="0"/>
              <a:t>, </a:t>
            </a:r>
            <a:r>
              <a:rPr lang="ko-KR" altLang="en-US" dirty="0"/>
              <a:t>노선을 </a:t>
            </a:r>
            <a:r>
              <a:rPr lang="en-US" altLang="ko-KR" dirty="0"/>
              <a:t>int</a:t>
            </a:r>
            <a:r>
              <a:rPr lang="ko-KR" altLang="en-US" dirty="0"/>
              <a:t>형으로 바꾸기 위한 리스트 생성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5C3AB6-0988-FEB0-9F23-4446FEDA0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389" y="3163189"/>
            <a:ext cx="3057952" cy="100026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BC5795E-74AC-7F8F-A168-FB391DC898D9}"/>
              </a:ext>
            </a:extLst>
          </p:cNvPr>
          <p:cNvCxnSpPr>
            <a:cxnSpLocks/>
          </p:cNvCxnSpPr>
          <p:nvPr/>
        </p:nvCxnSpPr>
        <p:spPr>
          <a:xfrm>
            <a:off x="7709483" y="2919903"/>
            <a:ext cx="1115735" cy="637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3135F4-9714-964D-F696-786370EDE21E}"/>
              </a:ext>
            </a:extLst>
          </p:cNvPr>
          <p:cNvSpPr txBox="1"/>
          <p:nvPr/>
        </p:nvSpPr>
        <p:spPr>
          <a:xfrm>
            <a:off x="7511351" y="3187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적용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C81C70C-B08B-36E1-5C9C-5BBB039D8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58" y="3725243"/>
            <a:ext cx="2305372" cy="43821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1B5BED-5FAD-8322-2374-389A0438BE39}"/>
              </a:ext>
            </a:extLst>
          </p:cNvPr>
          <p:cNvSpPr/>
          <p:nvPr/>
        </p:nvSpPr>
        <p:spPr>
          <a:xfrm>
            <a:off x="761444" y="3714870"/>
            <a:ext cx="3056901" cy="26990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376EFC-BB07-4CC1-FB0F-7539017D8D60}"/>
              </a:ext>
            </a:extLst>
          </p:cNvPr>
          <p:cNvSpPr/>
          <p:nvPr/>
        </p:nvSpPr>
        <p:spPr>
          <a:xfrm>
            <a:off x="761444" y="4016921"/>
            <a:ext cx="1478418" cy="26990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1DD9A0B-6266-92C7-402B-608B75C155DC}"/>
              </a:ext>
            </a:extLst>
          </p:cNvPr>
          <p:cNvCxnSpPr>
            <a:cxnSpLocks/>
          </p:cNvCxnSpPr>
          <p:nvPr/>
        </p:nvCxnSpPr>
        <p:spPr>
          <a:xfrm flipV="1">
            <a:off x="3860987" y="2659986"/>
            <a:ext cx="1168249" cy="10227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FF7324E-B792-3D18-B896-ECE80C0AF5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250702" y="3944349"/>
            <a:ext cx="2674356" cy="3424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94A399F5-5C79-FF9F-4D53-4A5E172549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085" y="4474168"/>
            <a:ext cx="2177500" cy="2169723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7DB313-9086-E9E9-2343-CA53E83EA1AE}"/>
              </a:ext>
            </a:extLst>
          </p:cNvPr>
          <p:cNvCxnSpPr>
            <a:cxnSpLocks/>
          </p:cNvCxnSpPr>
          <p:nvPr/>
        </p:nvCxnSpPr>
        <p:spPr>
          <a:xfrm>
            <a:off x="7230493" y="3938098"/>
            <a:ext cx="2185592" cy="7345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F1883FE-1468-34AB-581F-C3C85D0D72A4}"/>
              </a:ext>
            </a:extLst>
          </p:cNvPr>
          <p:cNvCxnSpPr>
            <a:cxnSpLocks/>
          </p:cNvCxnSpPr>
          <p:nvPr/>
        </p:nvCxnSpPr>
        <p:spPr>
          <a:xfrm>
            <a:off x="10504835" y="4115585"/>
            <a:ext cx="0" cy="3745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D01D83-9210-EFE4-8E01-DBD9CF492B86}"/>
              </a:ext>
            </a:extLst>
          </p:cNvPr>
          <p:cNvCxnSpPr>
            <a:cxnSpLocks/>
            <a:endCxn id="43" idx="3"/>
          </p:cNvCxnSpPr>
          <p:nvPr/>
        </p:nvCxnSpPr>
        <p:spPr>
          <a:xfrm flipH="1" flipV="1">
            <a:off x="6540039" y="5620624"/>
            <a:ext cx="2844526" cy="734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9B2F3FFA-A67A-1D3E-62DE-DCC3C26355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077" y="4505928"/>
            <a:ext cx="3229962" cy="222939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770BC2A-EAC6-A0D2-2899-882E1AFCB8ED}"/>
              </a:ext>
            </a:extLst>
          </p:cNvPr>
          <p:cNvSpPr txBox="1"/>
          <p:nvPr/>
        </p:nvSpPr>
        <p:spPr>
          <a:xfrm>
            <a:off x="7339398" y="576050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수정 완료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D731F5-C773-1DD5-C780-55A6F51CDCEB}"/>
              </a:ext>
            </a:extLst>
          </p:cNvPr>
          <p:cNvSpPr txBox="1"/>
          <p:nvPr/>
        </p:nvSpPr>
        <p:spPr>
          <a:xfrm>
            <a:off x="465551" y="5222659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기존 데이터를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훈련 데이터로 선정</a:t>
            </a:r>
          </a:p>
        </p:txBody>
      </p:sp>
    </p:spTree>
    <p:extLst>
      <p:ext uri="{BB962C8B-B14F-4D97-AF65-F5344CB8AC3E}">
        <p14:creationId xmlns:p14="http://schemas.microsoft.com/office/powerpoint/2010/main" val="594023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53753" y="522463"/>
            <a:ext cx="49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예측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세팅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A80FBB-CCDE-5532-CC5E-CF1BA38F783D}"/>
              </a:ext>
            </a:extLst>
          </p:cNvPr>
          <p:cNvSpPr txBox="1"/>
          <p:nvPr/>
        </p:nvSpPr>
        <p:spPr>
          <a:xfrm>
            <a:off x="578070" y="1612284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테스트 데이터 선정 및 세팅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D591D6-C754-B022-D913-3F2C28C05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243" y="1704780"/>
            <a:ext cx="4607591" cy="29762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F45B5F-405B-6C55-CAC4-A44A69710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57" y="2245160"/>
            <a:ext cx="3600953" cy="438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E2D632-58FB-C4C0-7210-5EEBB47C37EF}"/>
              </a:ext>
            </a:extLst>
          </p:cNvPr>
          <p:cNvSpPr txBox="1"/>
          <p:nvPr/>
        </p:nvSpPr>
        <p:spPr>
          <a:xfrm>
            <a:off x="688257" y="2793534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서울 </a:t>
            </a:r>
            <a:r>
              <a:rPr lang="ko-KR" altLang="en-US" dirty="0" err="1"/>
              <a:t>열린데이터</a:t>
            </a:r>
            <a:r>
              <a:rPr lang="ko-KR" altLang="en-US" dirty="0"/>
              <a:t> 광장의</a:t>
            </a:r>
            <a:endParaRPr lang="en-US" altLang="ko-KR" dirty="0"/>
          </a:p>
          <a:p>
            <a:r>
              <a:rPr lang="ko-KR" altLang="en-US" dirty="0"/>
              <a:t>지하철 </a:t>
            </a:r>
            <a:r>
              <a:rPr lang="ko-KR" altLang="en-US" dirty="0" err="1"/>
              <a:t>호선별</a:t>
            </a:r>
            <a:r>
              <a:rPr lang="ko-KR" altLang="en-US" dirty="0"/>
              <a:t> 데이터에서</a:t>
            </a:r>
            <a:endParaRPr lang="en-US" altLang="ko-KR" dirty="0"/>
          </a:p>
          <a:p>
            <a:r>
              <a:rPr lang="ko-KR" altLang="en-US" dirty="0"/>
              <a:t>최근 </a:t>
            </a:r>
            <a:r>
              <a:rPr lang="en-US" altLang="ko-KR" dirty="0"/>
              <a:t>1</a:t>
            </a:r>
            <a:r>
              <a:rPr lang="ko-KR" altLang="en-US" dirty="0"/>
              <a:t>달간 데이터 선정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E42275D-6529-99D9-EED1-4863BDC87C9E}"/>
              </a:ext>
            </a:extLst>
          </p:cNvPr>
          <p:cNvCxnSpPr>
            <a:cxnSpLocks/>
          </p:cNvCxnSpPr>
          <p:nvPr/>
        </p:nvCxnSpPr>
        <p:spPr>
          <a:xfrm>
            <a:off x="4289210" y="2520629"/>
            <a:ext cx="293303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E7517B-CB62-B479-692A-E3556FE365EF}"/>
              </a:ext>
            </a:extLst>
          </p:cNvPr>
          <p:cNvSpPr txBox="1"/>
          <p:nvPr/>
        </p:nvSpPr>
        <p:spPr>
          <a:xfrm>
            <a:off x="4815280" y="260886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데이터 변경 후 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D0F0A-9C10-04AE-E7FF-30ABC851A8E6}"/>
              </a:ext>
            </a:extLst>
          </p:cNvPr>
          <p:cNvSpPr txBox="1"/>
          <p:nvPr/>
        </p:nvSpPr>
        <p:spPr>
          <a:xfrm>
            <a:off x="8405769" y="468105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월 데이터 삭제 필요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238485F-FAD5-A12F-36C1-33870E7D7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350" y="3854012"/>
            <a:ext cx="3363756" cy="275031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259D4F8-4D5B-21B8-4A12-7C11BD8710A0}"/>
              </a:ext>
            </a:extLst>
          </p:cNvPr>
          <p:cNvCxnSpPr>
            <a:cxnSpLocks/>
          </p:cNvCxnSpPr>
          <p:nvPr/>
        </p:nvCxnSpPr>
        <p:spPr>
          <a:xfrm flipH="1">
            <a:off x="4622106" y="4269996"/>
            <a:ext cx="26001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4A04B1-57B9-DA61-1C23-5436D3F5FD31}"/>
              </a:ext>
            </a:extLst>
          </p:cNvPr>
          <p:cNvSpPr txBox="1"/>
          <p:nvPr/>
        </p:nvSpPr>
        <p:spPr>
          <a:xfrm>
            <a:off x="4815280" y="4420998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월 데이터만 적용</a:t>
            </a:r>
          </a:p>
        </p:txBody>
      </p:sp>
    </p:spTree>
    <p:extLst>
      <p:ext uri="{BB962C8B-B14F-4D97-AF65-F5344CB8AC3E}">
        <p14:creationId xmlns:p14="http://schemas.microsoft.com/office/powerpoint/2010/main" val="966795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97788"/>
            <a:ext cx="12228512" cy="36137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281754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383114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53753" y="522463"/>
            <a:ext cx="49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예측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정규화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5AE6CE-4799-0964-4491-7D1563F42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70" y="1929169"/>
            <a:ext cx="4903550" cy="16874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54F145-A746-5042-D4E4-8182FB494C9E}"/>
              </a:ext>
            </a:extLst>
          </p:cNvPr>
          <p:cNvSpPr txBox="1"/>
          <p:nvPr/>
        </p:nvSpPr>
        <p:spPr>
          <a:xfrm>
            <a:off x="660054" y="1559836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훈련 데이터의 기술통계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AC789C-9EC4-B6BE-4FF9-6E2502028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40" y="4793347"/>
            <a:ext cx="4605810" cy="187212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766AE5F-4CA0-51D1-50F4-095F46EBBAAC}"/>
              </a:ext>
            </a:extLst>
          </p:cNvPr>
          <p:cNvCxnSpPr>
            <a:cxnSpLocks/>
          </p:cNvCxnSpPr>
          <p:nvPr/>
        </p:nvCxnSpPr>
        <p:spPr>
          <a:xfrm>
            <a:off x="4424607" y="3662246"/>
            <a:ext cx="0" cy="13350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E4E4BE-B3AA-9143-FE5E-92E84FE0F066}"/>
              </a:ext>
            </a:extLst>
          </p:cNvPr>
          <p:cNvSpPr txBox="1"/>
          <p:nvPr/>
        </p:nvSpPr>
        <p:spPr>
          <a:xfrm>
            <a:off x="4400572" y="431056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행과 열 변환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2F369E-7509-D5CE-FDB8-3E891DD79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70" y="4204986"/>
            <a:ext cx="2638793" cy="562053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903C37E-452A-E152-D8CB-283B2EF54F75}"/>
              </a:ext>
            </a:extLst>
          </p:cNvPr>
          <p:cNvCxnSpPr>
            <a:cxnSpLocks/>
          </p:cNvCxnSpPr>
          <p:nvPr/>
        </p:nvCxnSpPr>
        <p:spPr>
          <a:xfrm>
            <a:off x="1355628" y="3616624"/>
            <a:ext cx="0" cy="588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2758403-D347-A382-8E95-213D603D9231}"/>
              </a:ext>
            </a:extLst>
          </p:cNvPr>
          <p:cNvSpPr txBox="1"/>
          <p:nvPr/>
        </p:nvSpPr>
        <p:spPr>
          <a:xfrm>
            <a:off x="1425100" y="3835654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총 승객 값 분리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C94495-9D94-DDCD-8705-24CD77FB2A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16" y="1646568"/>
            <a:ext cx="3877097" cy="4555589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3677FBE-B982-2759-D0CC-521DABA89918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6242650" y="3924363"/>
            <a:ext cx="1743266" cy="18050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4CB9131-4DAC-241B-3F8F-16BBE1FE6F53}"/>
              </a:ext>
            </a:extLst>
          </p:cNvPr>
          <p:cNvSpPr txBox="1"/>
          <p:nvPr/>
        </p:nvSpPr>
        <p:spPr>
          <a:xfrm>
            <a:off x="6334502" y="547801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데이터 정규화</a:t>
            </a:r>
          </a:p>
        </p:txBody>
      </p:sp>
    </p:spTree>
    <p:extLst>
      <p:ext uri="{BB962C8B-B14F-4D97-AF65-F5344CB8AC3E}">
        <p14:creationId xmlns:p14="http://schemas.microsoft.com/office/powerpoint/2010/main" val="1387948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281754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386225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53753" y="522463"/>
            <a:ext cx="49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예측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훈련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9AEBD8-606A-0929-D76F-03F5B00EE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88" y="1484710"/>
            <a:ext cx="3317415" cy="13088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D817DA-3B90-6CB4-354F-4897D65CA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89" y="3381897"/>
            <a:ext cx="3344220" cy="224821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28A8E7E-AD0A-DD3D-B604-B5E9E09926FB}"/>
              </a:ext>
            </a:extLst>
          </p:cNvPr>
          <p:cNvCxnSpPr>
            <a:cxnSpLocks/>
          </p:cNvCxnSpPr>
          <p:nvPr/>
        </p:nvCxnSpPr>
        <p:spPr>
          <a:xfrm>
            <a:off x="1573741" y="2793534"/>
            <a:ext cx="0" cy="588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58C1F8C-8F22-13E7-670A-9262811CD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420" y="1415220"/>
            <a:ext cx="5594735" cy="162097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183AC09-FE4F-A5D6-A739-93199E9BA07B}"/>
              </a:ext>
            </a:extLst>
          </p:cNvPr>
          <p:cNvCxnSpPr>
            <a:cxnSpLocks/>
          </p:cNvCxnSpPr>
          <p:nvPr/>
        </p:nvCxnSpPr>
        <p:spPr>
          <a:xfrm flipV="1">
            <a:off x="3637403" y="2608976"/>
            <a:ext cx="893823" cy="872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71F1BCD-1CF7-6E31-8A3D-DF8E6F5AB9CF}"/>
              </a:ext>
            </a:extLst>
          </p:cNvPr>
          <p:cNvSpPr txBox="1"/>
          <p:nvPr/>
        </p:nvSpPr>
        <p:spPr>
          <a:xfrm>
            <a:off x="6425738" y="1954456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만들어진 모델을 </a:t>
            </a:r>
            <a:r>
              <a:rPr lang="en-US" altLang="ko-KR" dirty="0"/>
              <a:t>100</a:t>
            </a:r>
            <a:r>
              <a:rPr lang="ko-KR" altLang="en-US" dirty="0"/>
              <a:t>번 훈련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D8ACA7D-9688-6A88-9F35-574457E37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389" y="3605803"/>
            <a:ext cx="3000183" cy="163156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0E44BAA-A51F-E9DF-98D9-029A37A2E1CC}"/>
              </a:ext>
            </a:extLst>
          </p:cNvPr>
          <p:cNvCxnSpPr>
            <a:cxnSpLocks/>
          </p:cNvCxnSpPr>
          <p:nvPr/>
        </p:nvCxnSpPr>
        <p:spPr>
          <a:xfrm>
            <a:off x="5116464" y="3036194"/>
            <a:ext cx="0" cy="588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38A9E64F-8025-C260-C2D1-8341656303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52" y="3523376"/>
            <a:ext cx="3834750" cy="3017397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28212F-99E0-C2E4-44E9-244E42573A8E}"/>
              </a:ext>
            </a:extLst>
          </p:cNvPr>
          <p:cNvCxnSpPr>
            <a:cxnSpLocks/>
          </p:cNvCxnSpPr>
          <p:nvPr/>
        </p:nvCxnSpPr>
        <p:spPr>
          <a:xfrm>
            <a:off x="7348572" y="6054482"/>
            <a:ext cx="6830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6069A7EC-1AFC-517E-A90A-26967D7807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97" y="5657869"/>
            <a:ext cx="3079575" cy="1088576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DF795A-D056-3F98-2C0A-FB7D6859802C}"/>
              </a:ext>
            </a:extLst>
          </p:cNvPr>
          <p:cNvCxnSpPr>
            <a:cxnSpLocks/>
          </p:cNvCxnSpPr>
          <p:nvPr/>
        </p:nvCxnSpPr>
        <p:spPr>
          <a:xfrm>
            <a:off x="5100264" y="5237363"/>
            <a:ext cx="0" cy="392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144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281754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383574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53753" y="547187"/>
            <a:ext cx="4332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목적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0864" y="1786759"/>
            <a:ext cx="9047143" cy="483474"/>
          </a:xfrm>
          <a:prstGeom prst="rect">
            <a:avLst/>
          </a:prstGeom>
          <a:solidFill>
            <a:srgbClr val="41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3131" y="1781885"/>
            <a:ext cx="750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 </a:t>
            </a:r>
            <a:r>
              <a:rPr lang="ko-KR" altLang="en-US" sz="240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지하철 공공데이터의 컬럼 간 상관관계를 확인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00864" y="3039775"/>
            <a:ext cx="9047143" cy="483474"/>
          </a:xfrm>
          <a:prstGeom prst="rect">
            <a:avLst/>
          </a:prstGeom>
          <a:solidFill>
            <a:srgbClr val="41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3131" y="3050679"/>
            <a:ext cx="750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 </a:t>
            </a:r>
            <a:r>
              <a:rPr lang="ko-KR" altLang="en-US" sz="240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노선</a:t>
            </a:r>
            <a:r>
              <a:rPr lang="en-US" altLang="ko-KR" sz="240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40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240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40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요일 별 지하철 승</a:t>
            </a:r>
            <a:r>
              <a:rPr lang="en-US" altLang="ko-KR" sz="240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40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하차 인원을 파악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00863" y="4304091"/>
            <a:ext cx="9047144" cy="483474"/>
          </a:xfrm>
          <a:prstGeom prst="rect">
            <a:avLst/>
          </a:prstGeom>
          <a:solidFill>
            <a:srgbClr val="41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3131" y="4303695"/>
            <a:ext cx="750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 </a:t>
            </a:r>
            <a:r>
              <a:rPr lang="ko-KR" altLang="en-US" sz="240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파악한 데이터를 분석하고 시각화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00863" y="5568407"/>
            <a:ext cx="9047144" cy="483474"/>
          </a:xfrm>
          <a:prstGeom prst="rect">
            <a:avLst/>
          </a:prstGeom>
          <a:solidFill>
            <a:srgbClr val="41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3130" y="5568407"/>
            <a:ext cx="8406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4 </a:t>
            </a:r>
            <a:r>
              <a:rPr lang="ko-KR" altLang="en-US" sz="240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분석한 데이터를 기반으로 다음달의 승</a:t>
            </a:r>
            <a:r>
              <a:rPr lang="en-US" altLang="ko-KR" sz="240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40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하차 인원을 예측</a:t>
            </a:r>
          </a:p>
        </p:txBody>
      </p:sp>
    </p:spTree>
    <p:extLst>
      <p:ext uri="{BB962C8B-B14F-4D97-AF65-F5344CB8AC3E}">
        <p14:creationId xmlns:p14="http://schemas.microsoft.com/office/powerpoint/2010/main" val="1935880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281754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392906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68"/>
            <a:ext cx="625920" cy="61304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53753" y="522463"/>
            <a:ext cx="49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예측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성능 평가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041836-B618-2660-5121-6D17104F0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7" y="1907726"/>
            <a:ext cx="3750780" cy="9564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644D10-1974-A37D-0210-340C82C01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6" y="2984011"/>
            <a:ext cx="3750781" cy="29460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C3F0CF-496D-68BD-0033-8797130CFDAD}"/>
              </a:ext>
            </a:extLst>
          </p:cNvPr>
          <p:cNvSpPr txBox="1"/>
          <p:nvPr/>
        </p:nvSpPr>
        <p:spPr>
          <a:xfrm>
            <a:off x="397612" y="1532900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훈련 모델의 효율성 확인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FC92C1-EA61-DD06-49BA-4BC831231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74" y="1509813"/>
            <a:ext cx="4011362" cy="209921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9353B69-D557-6EE2-FE59-4CF619B81852}"/>
              </a:ext>
            </a:extLst>
          </p:cNvPr>
          <p:cNvCxnSpPr>
            <a:cxnSpLocks/>
          </p:cNvCxnSpPr>
          <p:nvPr/>
        </p:nvCxnSpPr>
        <p:spPr>
          <a:xfrm>
            <a:off x="4223747" y="2271047"/>
            <a:ext cx="17408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12EF70-49FD-0D4D-E612-820C58891A6B}"/>
              </a:ext>
            </a:extLst>
          </p:cNvPr>
          <p:cNvSpPr txBox="1"/>
          <p:nvPr/>
        </p:nvSpPr>
        <p:spPr>
          <a:xfrm>
            <a:off x="4540161" y="23747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성능평가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2271C31-101A-12EC-87D5-FDCBE9934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130" y="3847759"/>
            <a:ext cx="3369276" cy="28522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873A1D7-A35C-8DDC-C2DF-00A0654D0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502" y="4207563"/>
            <a:ext cx="3242856" cy="2471022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0577C9D-88BB-AE5A-25E3-6FEE90BFBAEA}"/>
              </a:ext>
            </a:extLst>
          </p:cNvPr>
          <p:cNvCxnSpPr>
            <a:cxnSpLocks/>
          </p:cNvCxnSpPr>
          <p:nvPr/>
        </p:nvCxnSpPr>
        <p:spPr>
          <a:xfrm>
            <a:off x="7726261" y="3619201"/>
            <a:ext cx="0" cy="4830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B319F57-AF9C-82AB-97A6-0665E90FEA23}"/>
              </a:ext>
            </a:extLst>
          </p:cNvPr>
          <p:cNvCxnSpPr>
            <a:cxnSpLocks/>
          </p:cNvCxnSpPr>
          <p:nvPr/>
        </p:nvCxnSpPr>
        <p:spPr>
          <a:xfrm>
            <a:off x="9210292" y="3619201"/>
            <a:ext cx="0" cy="588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BC97491-A9D8-63FC-C859-193501C2C183}"/>
              </a:ext>
            </a:extLst>
          </p:cNvPr>
          <p:cNvSpPr txBox="1"/>
          <p:nvPr/>
        </p:nvSpPr>
        <p:spPr>
          <a:xfrm>
            <a:off x="7961152" y="38477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FC34E9-A66B-8F14-0EF7-E4C460A4C865}"/>
              </a:ext>
            </a:extLst>
          </p:cNvPr>
          <p:cNvSpPr txBox="1"/>
          <p:nvPr/>
        </p:nvSpPr>
        <p:spPr>
          <a:xfrm>
            <a:off x="8136430" y="2289678"/>
            <a:ext cx="229951" cy="1701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AB329C-024C-3B61-F8C6-2A4630BAE629}"/>
              </a:ext>
            </a:extLst>
          </p:cNvPr>
          <p:cNvSpPr txBox="1"/>
          <p:nvPr/>
        </p:nvSpPr>
        <p:spPr>
          <a:xfrm>
            <a:off x="7611285" y="2383111"/>
            <a:ext cx="229951" cy="1701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886A063-B5E0-3A2A-1236-4CE80E739472}"/>
              </a:ext>
            </a:extLst>
          </p:cNvPr>
          <p:cNvSpPr/>
          <p:nvPr/>
        </p:nvSpPr>
        <p:spPr>
          <a:xfrm>
            <a:off x="7850603" y="1830003"/>
            <a:ext cx="295194" cy="10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9226F74-C982-DD93-E361-998018C4A310}"/>
              </a:ext>
            </a:extLst>
          </p:cNvPr>
          <p:cNvSpPr/>
          <p:nvPr/>
        </p:nvSpPr>
        <p:spPr>
          <a:xfrm>
            <a:off x="7750433" y="1936048"/>
            <a:ext cx="925240" cy="10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BBE736B-662B-EB33-AC43-2F8DCDAC43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33" y="1930090"/>
            <a:ext cx="704667" cy="12583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3156AD9-A9EF-7865-243F-DC419C5A1942}"/>
              </a:ext>
            </a:extLst>
          </p:cNvPr>
          <p:cNvSpPr txBox="1"/>
          <p:nvPr/>
        </p:nvSpPr>
        <p:spPr>
          <a:xfrm>
            <a:off x="7719831" y="1751000"/>
            <a:ext cx="196008" cy="16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56560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281754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393309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53753" y="522463"/>
            <a:ext cx="49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예측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평가 및 예측치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29E4FF-CEB5-8595-CAEE-6B1D18C36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70" y="1517691"/>
            <a:ext cx="2724530" cy="18100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7D1899-EB5E-95E9-0185-86E4511E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70" y="3983636"/>
            <a:ext cx="3524147" cy="2559054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DB849B-7615-A62F-0A6D-C38F054435FF}"/>
              </a:ext>
            </a:extLst>
          </p:cNvPr>
          <p:cNvCxnSpPr>
            <a:cxnSpLocks/>
          </p:cNvCxnSpPr>
          <p:nvPr/>
        </p:nvCxnSpPr>
        <p:spPr>
          <a:xfrm>
            <a:off x="1953815" y="3327694"/>
            <a:ext cx="0" cy="588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BFEFE20-D1AC-7280-5DFA-3E7C7C51171B}"/>
              </a:ext>
            </a:extLst>
          </p:cNvPr>
          <p:cNvSpPr txBox="1"/>
          <p:nvPr/>
        </p:nvSpPr>
        <p:spPr>
          <a:xfrm>
            <a:off x="1953815" y="347099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시각화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1D679AC-3F30-4404-A902-7EC2B44FD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23" y="1990862"/>
            <a:ext cx="3486637" cy="16480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8CAC55-FEB9-A6D2-E3C3-E5EB952EF9B5}"/>
              </a:ext>
            </a:extLst>
          </p:cNvPr>
          <p:cNvSpPr txBox="1"/>
          <p:nvPr/>
        </p:nvSpPr>
        <p:spPr>
          <a:xfrm>
            <a:off x="5087130" y="1621530"/>
            <a:ext cx="2742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k-NN </a:t>
            </a:r>
            <a:r>
              <a:rPr lang="ko-KR" altLang="en-US" dirty="0"/>
              <a:t>알고리즘으로 평가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426C3A-E393-75A1-9E09-EBEF61A909AE}"/>
              </a:ext>
            </a:extLst>
          </p:cNvPr>
          <p:cNvSpPr txBox="1"/>
          <p:nvPr/>
        </p:nvSpPr>
        <p:spPr>
          <a:xfrm>
            <a:off x="9148328" y="2192821"/>
            <a:ext cx="2291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</a:t>
            </a:r>
            <a:r>
              <a:rPr lang="ko-KR" altLang="en-US" dirty="0">
                <a:solidFill>
                  <a:srgbClr val="FF0000"/>
                </a:solidFill>
              </a:rPr>
              <a:t> 다른 알고리즘은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   </a:t>
            </a:r>
            <a:r>
              <a:rPr lang="ko-KR" altLang="en-US" dirty="0">
                <a:solidFill>
                  <a:srgbClr val="FF0000"/>
                </a:solidFill>
              </a:rPr>
              <a:t>메모리 에러 발생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C8C1F4C-3150-BBC0-7C0B-66C792348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863" y="3655665"/>
            <a:ext cx="2372056" cy="2734057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8BFAA02-2E5E-A5CB-E7E5-8625379E8B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7068462" y="3540616"/>
            <a:ext cx="2148401" cy="14820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201F793-373E-10B7-A405-1DBDA5FA5798}"/>
              </a:ext>
            </a:extLst>
          </p:cNvPr>
          <p:cNvSpPr txBox="1"/>
          <p:nvPr/>
        </p:nvSpPr>
        <p:spPr>
          <a:xfrm>
            <a:off x="6626242" y="486713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승차</a:t>
            </a:r>
            <a:r>
              <a:rPr lang="en-US" altLang="ko-KR" dirty="0"/>
              <a:t>/</a:t>
            </a:r>
            <a:r>
              <a:rPr lang="ko-KR" altLang="en-US" dirty="0"/>
              <a:t>하차 승객 예측</a:t>
            </a:r>
          </a:p>
        </p:txBody>
      </p:sp>
    </p:spTree>
    <p:extLst>
      <p:ext uri="{BB962C8B-B14F-4D97-AF65-F5344CB8AC3E}">
        <p14:creationId xmlns:p14="http://schemas.microsoft.com/office/powerpoint/2010/main" val="1121297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89399"/>
            <a:ext cx="12228512" cy="361374"/>
          </a:xfrm>
          <a:prstGeom prst="rect">
            <a:avLst/>
          </a:prstGeom>
          <a:solidFill>
            <a:srgbClr val="E12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E12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99848"/>
            <a:ext cx="625920" cy="613041"/>
          </a:xfrm>
          <a:prstGeom prst="ellipse">
            <a:avLst/>
          </a:prstGeom>
          <a:solidFill>
            <a:srgbClr val="E12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53753" y="522463"/>
            <a:ext cx="49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보완사항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0726AB-0E74-E707-6F37-6B6539C3D23D}"/>
              </a:ext>
            </a:extLst>
          </p:cNvPr>
          <p:cNvSpPr/>
          <p:nvPr/>
        </p:nvSpPr>
        <p:spPr>
          <a:xfrm>
            <a:off x="1074405" y="1812464"/>
            <a:ext cx="2987691" cy="483474"/>
          </a:xfrm>
          <a:prstGeom prst="rect">
            <a:avLst/>
          </a:prstGeom>
          <a:solidFill>
            <a:srgbClr val="41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01D65-3196-F097-5D52-6A0024FD4D7B}"/>
              </a:ext>
            </a:extLst>
          </p:cNvPr>
          <p:cNvSpPr txBox="1"/>
          <p:nvPr/>
        </p:nvSpPr>
        <p:spPr>
          <a:xfrm>
            <a:off x="1017526" y="1833663"/>
            <a:ext cx="2987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 </a:t>
            </a:r>
            <a:r>
              <a:rPr lang="ko-KR" altLang="en-US" sz="240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메모리 에러 해결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F73039-1C9E-17DE-55D7-D49B2B7122DC}"/>
              </a:ext>
            </a:extLst>
          </p:cNvPr>
          <p:cNvSpPr/>
          <p:nvPr/>
        </p:nvSpPr>
        <p:spPr>
          <a:xfrm flipV="1">
            <a:off x="1015068" y="4035105"/>
            <a:ext cx="10125511" cy="256836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B02F67-FBD1-ED19-BBE7-0838E2A3D17E}"/>
              </a:ext>
            </a:extLst>
          </p:cNvPr>
          <p:cNvSpPr/>
          <p:nvPr/>
        </p:nvSpPr>
        <p:spPr>
          <a:xfrm>
            <a:off x="5815996" y="1769904"/>
            <a:ext cx="201706" cy="4678193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C09AFB1-2164-657C-AE51-B6274FCD9336}"/>
              </a:ext>
            </a:extLst>
          </p:cNvPr>
          <p:cNvGrpSpPr/>
          <p:nvPr/>
        </p:nvGrpSpPr>
        <p:grpSpPr>
          <a:xfrm>
            <a:off x="5652120" y="3922483"/>
            <a:ext cx="529458" cy="529458"/>
            <a:chOff x="2728749" y="1818290"/>
            <a:chExt cx="719959" cy="719959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468A584-B569-F601-7BCE-0A934A801EE9}"/>
                </a:ext>
              </a:extLst>
            </p:cNvPr>
            <p:cNvSpPr/>
            <p:nvPr/>
          </p:nvSpPr>
          <p:spPr>
            <a:xfrm>
              <a:off x="2768164" y="1818290"/>
              <a:ext cx="641131" cy="6411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도넛 5">
              <a:extLst>
                <a:ext uri="{FF2B5EF4-FFF2-40B4-BE49-F238E27FC236}">
                  <a16:creationId xmlns:a16="http://schemas.microsoft.com/office/drawing/2014/main" id="{3DF4F561-857A-7F46-2A02-129CE2D0279A}"/>
                </a:ext>
              </a:extLst>
            </p:cNvPr>
            <p:cNvSpPr/>
            <p:nvPr/>
          </p:nvSpPr>
          <p:spPr>
            <a:xfrm>
              <a:off x="2728749" y="1818290"/>
              <a:ext cx="719959" cy="719959"/>
            </a:xfrm>
            <a:prstGeom prst="donut">
              <a:avLst>
                <a:gd name="adj" fmla="val 17241"/>
              </a:avLst>
            </a:prstGeom>
            <a:solidFill>
              <a:srgbClr val="64C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340A0F6-BAC2-05D3-09D5-18733970C276}"/>
              </a:ext>
            </a:extLst>
          </p:cNvPr>
          <p:cNvSpPr txBox="1"/>
          <p:nvPr/>
        </p:nvSpPr>
        <p:spPr>
          <a:xfrm>
            <a:off x="1015068" y="2490808"/>
            <a:ext cx="49119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데이터가 많아서 알고리즘으로 평가할 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k-NN</a:t>
            </a:r>
            <a:r>
              <a:rPr lang="ko-KR" altLang="en-US" dirty="0"/>
              <a:t>을 제외한 알고리즘은 메모리 에러가 </a:t>
            </a:r>
            <a:endParaRPr lang="en-US" altLang="ko-KR" dirty="0"/>
          </a:p>
          <a:p>
            <a:r>
              <a:rPr lang="ko-KR" altLang="en-US" dirty="0"/>
              <a:t>발생하므로</a:t>
            </a:r>
            <a:r>
              <a:rPr lang="en-US" altLang="ko-KR" dirty="0"/>
              <a:t>,</a:t>
            </a:r>
            <a:r>
              <a:rPr lang="ko-KR" altLang="en-US" dirty="0"/>
              <a:t> 해결방안을 찾아서 </a:t>
            </a:r>
            <a:endParaRPr lang="en-US" altLang="ko-KR" dirty="0"/>
          </a:p>
          <a:p>
            <a:r>
              <a:rPr lang="ko-KR" altLang="en-US" dirty="0"/>
              <a:t>다른 알고리즘으로 교차 검증 가능케 해야 함 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5FC52B-92DF-6EFE-48BF-6B6F157DEC07}"/>
              </a:ext>
            </a:extLst>
          </p:cNvPr>
          <p:cNvSpPr/>
          <p:nvPr/>
        </p:nvSpPr>
        <p:spPr>
          <a:xfrm>
            <a:off x="8186783" y="1811854"/>
            <a:ext cx="2987691" cy="483474"/>
          </a:xfrm>
          <a:prstGeom prst="rect">
            <a:avLst/>
          </a:prstGeom>
          <a:solidFill>
            <a:srgbClr val="41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7C2A7-EC8A-A1B2-F2B3-77DA2329F106}"/>
              </a:ext>
            </a:extLst>
          </p:cNvPr>
          <p:cNvSpPr txBox="1"/>
          <p:nvPr/>
        </p:nvSpPr>
        <p:spPr>
          <a:xfrm>
            <a:off x="8033726" y="1815082"/>
            <a:ext cx="2987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 </a:t>
            </a:r>
            <a:r>
              <a:rPr lang="ko-KR" altLang="en-US" sz="240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예측치 정밀 보완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FC10AF-3B45-8976-7E5C-D12A5DB178E7}"/>
              </a:ext>
            </a:extLst>
          </p:cNvPr>
          <p:cNvSpPr txBox="1"/>
          <p:nvPr/>
        </p:nvSpPr>
        <p:spPr>
          <a:xfrm>
            <a:off x="6262552" y="2474447"/>
            <a:ext cx="5152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데이터의 승차</a:t>
            </a:r>
            <a:r>
              <a:rPr lang="en-US" altLang="ko-KR" dirty="0"/>
              <a:t>/</a:t>
            </a:r>
            <a:r>
              <a:rPr lang="ko-KR" altLang="en-US" dirty="0"/>
              <a:t>하차 승객의 수를 예측하는 것은 </a:t>
            </a:r>
            <a:endParaRPr lang="en-US" altLang="ko-KR" dirty="0"/>
          </a:p>
          <a:p>
            <a:r>
              <a:rPr lang="ko-KR" altLang="en-US" dirty="0"/>
              <a:t>성공했으나</a:t>
            </a:r>
            <a:r>
              <a:rPr lang="en-US" altLang="ko-KR" dirty="0"/>
              <a:t>, </a:t>
            </a:r>
            <a:r>
              <a:rPr lang="ko-KR" altLang="en-US" dirty="0"/>
              <a:t>승차</a:t>
            </a:r>
            <a:r>
              <a:rPr lang="en-US" altLang="ko-KR" dirty="0"/>
              <a:t>/</a:t>
            </a:r>
            <a:r>
              <a:rPr lang="ko-KR" altLang="en-US" dirty="0"/>
              <a:t>하차 승객이 어떤 노선과 역을</a:t>
            </a:r>
            <a:endParaRPr lang="en-US" altLang="ko-KR" dirty="0"/>
          </a:p>
          <a:p>
            <a:r>
              <a:rPr lang="ko-KR" altLang="en-US" dirty="0"/>
              <a:t>이용했고</a:t>
            </a:r>
            <a:r>
              <a:rPr lang="en-US" altLang="ko-KR" dirty="0"/>
              <a:t>, </a:t>
            </a:r>
            <a:r>
              <a:rPr lang="ko-KR" altLang="en-US" dirty="0"/>
              <a:t>언제 이용했는지는 파악하지 못함</a:t>
            </a:r>
            <a:endParaRPr lang="en-US" altLang="ko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CF70DE-AB20-AF09-83E0-7C6212852A9F}"/>
              </a:ext>
            </a:extLst>
          </p:cNvPr>
          <p:cNvSpPr/>
          <p:nvPr/>
        </p:nvSpPr>
        <p:spPr>
          <a:xfrm>
            <a:off x="1074405" y="5943708"/>
            <a:ext cx="2987691" cy="483474"/>
          </a:xfrm>
          <a:prstGeom prst="rect">
            <a:avLst/>
          </a:prstGeom>
          <a:solidFill>
            <a:srgbClr val="41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77B6C2-A480-7EEB-EE8E-832EE25CDB07}"/>
              </a:ext>
            </a:extLst>
          </p:cNvPr>
          <p:cNvSpPr txBox="1"/>
          <p:nvPr/>
        </p:nvSpPr>
        <p:spPr>
          <a:xfrm>
            <a:off x="921348" y="5946936"/>
            <a:ext cx="2987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 </a:t>
            </a:r>
            <a:r>
              <a:rPr lang="ko-KR" altLang="en-US" sz="240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세팅 보완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EFB0F1-57D4-7B52-04D5-EC4E1B3F9476}"/>
              </a:ext>
            </a:extLst>
          </p:cNvPr>
          <p:cNvSpPr txBox="1"/>
          <p:nvPr/>
        </p:nvSpPr>
        <p:spPr>
          <a:xfrm>
            <a:off x="1015068" y="4562673"/>
            <a:ext cx="42867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노선과 요일은 </a:t>
            </a:r>
            <a:r>
              <a:rPr lang="en-US" altLang="ko-KR" dirty="0"/>
              <a:t>int </a:t>
            </a:r>
            <a:r>
              <a:rPr lang="ko-KR" altLang="en-US" dirty="0"/>
              <a:t>형으로 변환하여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훈련 모델에 적용시켰으나</a:t>
            </a:r>
            <a:r>
              <a:rPr lang="en-US" altLang="ko-KR" dirty="0"/>
              <a:t>, </a:t>
            </a:r>
            <a:r>
              <a:rPr lang="ko-KR" altLang="en-US" dirty="0"/>
              <a:t>역은 개수가</a:t>
            </a:r>
            <a:endParaRPr lang="en-US" altLang="ko-KR" dirty="0"/>
          </a:p>
          <a:p>
            <a:r>
              <a:rPr lang="ko-KR" altLang="en-US" dirty="0"/>
              <a:t>많아서 리스트로 만들지 못하여 예측의 </a:t>
            </a:r>
            <a:endParaRPr lang="en-US" altLang="ko-KR" dirty="0"/>
          </a:p>
          <a:p>
            <a:r>
              <a:rPr lang="ko-KR" altLang="en-US" dirty="0"/>
              <a:t>정확도가 떨어짐</a:t>
            </a:r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4EEEE4-C835-3D5E-AD9F-2F46BC732106}"/>
              </a:ext>
            </a:extLst>
          </p:cNvPr>
          <p:cNvSpPr/>
          <p:nvPr/>
        </p:nvSpPr>
        <p:spPr>
          <a:xfrm>
            <a:off x="8186783" y="5915824"/>
            <a:ext cx="2987691" cy="483474"/>
          </a:xfrm>
          <a:prstGeom prst="rect">
            <a:avLst/>
          </a:prstGeom>
          <a:solidFill>
            <a:srgbClr val="41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B76462-0D77-9F03-276A-471437B05ACF}"/>
              </a:ext>
            </a:extLst>
          </p:cNvPr>
          <p:cNvSpPr txBox="1"/>
          <p:nvPr/>
        </p:nvSpPr>
        <p:spPr>
          <a:xfrm>
            <a:off x="8033726" y="5919052"/>
            <a:ext cx="2987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4 </a:t>
            </a:r>
            <a:r>
              <a:rPr lang="ko-KR" altLang="en-US" sz="240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컬럼 간 상관관계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CCB58D-13A9-817D-85A4-F4E42F8E0896}"/>
              </a:ext>
            </a:extLst>
          </p:cNvPr>
          <p:cNvSpPr txBox="1"/>
          <p:nvPr/>
        </p:nvSpPr>
        <p:spPr>
          <a:xfrm>
            <a:off x="6262552" y="4562673"/>
            <a:ext cx="5030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컬럼 간 상관관계를 파악하고 시각화는 했지만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상관관계가 낮은 컬럼을 변환하여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추가로 만들어서 적용하진 못 했음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46178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184634"/>
            <a:ext cx="12192000" cy="620111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261818" y="2321472"/>
            <a:ext cx="7668363" cy="2215055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2490953" y="2543877"/>
            <a:ext cx="7220606" cy="17702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785242" y="2766848"/>
            <a:ext cx="1303282" cy="1303282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17659" y="2867290"/>
            <a:ext cx="4597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en-US" altLang="ko-KR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05048" y="10510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312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92469" y="552814"/>
            <a:ext cx="4917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생성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 및 확인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00" y="2031135"/>
            <a:ext cx="1557409" cy="104861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01804" y="1365649"/>
            <a:ext cx="5468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서울 </a:t>
            </a:r>
            <a:r>
              <a:rPr lang="ko-KR" altLang="en-US" dirty="0" err="1"/>
              <a:t>열린데이터</a:t>
            </a:r>
            <a:r>
              <a:rPr lang="ko-KR" altLang="en-US" dirty="0"/>
              <a:t> 광장에서 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>
                <a:solidFill>
                  <a:srgbClr val="FF0000"/>
                </a:solidFill>
              </a:rPr>
              <a:t>지하철호선별 </a:t>
            </a:r>
            <a:r>
              <a:rPr lang="ko-KR" altLang="en-US" dirty="0" err="1">
                <a:solidFill>
                  <a:srgbClr val="FF0000"/>
                </a:solidFill>
              </a:rPr>
              <a:t>역별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승하차</a:t>
            </a:r>
            <a:r>
              <a:rPr lang="ko-KR" altLang="en-US" dirty="0">
                <a:solidFill>
                  <a:srgbClr val="FF0000"/>
                </a:solidFill>
              </a:rPr>
              <a:t> 인원 정보</a:t>
            </a:r>
            <a:r>
              <a:rPr lang="en-US" altLang="ko-KR" dirty="0"/>
              <a:t>” </a:t>
            </a:r>
            <a:r>
              <a:rPr lang="ko-KR" altLang="en-US" dirty="0"/>
              <a:t>데이터 활용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4" y="3520691"/>
            <a:ext cx="2036096" cy="1284086"/>
          </a:xfrm>
          <a:prstGeom prst="rect">
            <a:avLst/>
          </a:prstGeom>
        </p:spPr>
      </p:pic>
      <p:cxnSp>
        <p:nvCxnSpPr>
          <p:cNvPr id="34" name="직선 화살표 연결선 33"/>
          <p:cNvCxnSpPr>
            <a:cxnSpLocks/>
          </p:cNvCxnSpPr>
          <p:nvPr/>
        </p:nvCxnSpPr>
        <p:spPr>
          <a:xfrm>
            <a:off x="434062" y="3079749"/>
            <a:ext cx="0" cy="4409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4782413"/>
            <a:ext cx="2581164" cy="2041251"/>
          </a:xfrm>
          <a:prstGeom prst="rect">
            <a:avLst/>
          </a:prstGeom>
        </p:spPr>
      </p:pic>
      <p:cxnSp>
        <p:nvCxnSpPr>
          <p:cNvPr id="39" name="직선 화살표 연결선 38"/>
          <p:cNvCxnSpPr>
            <a:cxnSpLocks/>
          </p:cNvCxnSpPr>
          <p:nvPr/>
        </p:nvCxnSpPr>
        <p:spPr>
          <a:xfrm>
            <a:off x="914400" y="4874004"/>
            <a:ext cx="472965" cy="4222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0" y="534313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확인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697617" y="635802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컬럼이 밀린 것을 확인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22" y="2727155"/>
            <a:ext cx="2213758" cy="1587069"/>
          </a:xfrm>
          <a:prstGeom prst="rect">
            <a:avLst/>
          </a:prstGeom>
        </p:spPr>
      </p:pic>
      <p:cxnSp>
        <p:nvCxnSpPr>
          <p:cNvPr id="46" name="직선 화살표 연결선 45"/>
          <p:cNvCxnSpPr>
            <a:cxnSpLocks/>
          </p:cNvCxnSpPr>
          <p:nvPr/>
        </p:nvCxnSpPr>
        <p:spPr>
          <a:xfrm flipV="1">
            <a:off x="3249451" y="4287038"/>
            <a:ext cx="0" cy="586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264857" y="4251708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등록일자 </a:t>
            </a:r>
            <a:endParaRPr lang="en-US" altLang="ko-KR" dirty="0"/>
          </a:p>
          <a:p>
            <a:r>
              <a:rPr lang="ko-KR" altLang="en-US" dirty="0"/>
              <a:t>컬럼 삭제하고 저장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420581" y="4922075"/>
            <a:ext cx="2547947" cy="3236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CA5AB1-3EEF-1121-4522-D21D0BF967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493" y="2031135"/>
            <a:ext cx="3051861" cy="232935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8ECC9B8-A98A-2FB9-5504-71350D4B0C1F}"/>
              </a:ext>
            </a:extLst>
          </p:cNvPr>
          <p:cNvCxnSpPr>
            <a:cxnSpLocks/>
          </p:cNvCxnSpPr>
          <p:nvPr/>
        </p:nvCxnSpPr>
        <p:spPr>
          <a:xfrm flipV="1">
            <a:off x="4832780" y="2397227"/>
            <a:ext cx="812335" cy="327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885510-07EB-D0CC-D424-25620DF853D8}"/>
              </a:ext>
            </a:extLst>
          </p:cNvPr>
          <p:cNvSpPr/>
          <p:nvPr/>
        </p:nvSpPr>
        <p:spPr>
          <a:xfrm>
            <a:off x="5978392" y="2159766"/>
            <a:ext cx="501435" cy="220072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888AE4-00B0-485C-EF68-7B2B996EF836}"/>
              </a:ext>
            </a:extLst>
          </p:cNvPr>
          <p:cNvSpPr txBox="1"/>
          <p:nvPr/>
        </p:nvSpPr>
        <p:spPr>
          <a:xfrm>
            <a:off x="6737868" y="1790434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Index </a:t>
            </a:r>
            <a:r>
              <a:rPr lang="ko-KR" altLang="en-US" dirty="0"/>
              <a:t>컬럼을 활용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658AE6E-6AA2-25E2-0F72-E76F3DFE36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494" y="4574873"/>
            <a:ext cx="2293068" cy="86947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5814EBD-AD73-004F-F016-A8DB3E96B8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868" y="5557949"/>
            <a:ext cx="2460486" cy="107750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E8F67A3-ABB3-1B54-DA68-A68C5AAB91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063" y="5805731"/>
            <a:ext cx="2616161" cy="83241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8A20BC5-87E1-7CED-867B-43ED130785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365" y="1929469"/>
            <a:ext cx="2980101" cy="2710830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441A168-0089-5585-8C92-E964F83D53F3}"/>
              </a:ext>
            </a:extLst>
          </p:cNvPr>
          <p:cNvCxnSpPr>
            <a:cxnSpLocks/>
          </p:cNvCxnSpPr>
          <p:nvPr/>
        </p:nvCxnSpPr>
        <p:spPr>
          <a:xfrm>
            <a:off x="7608048" y="4363836"/>
            <a:ext cx="0" cy="4185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ED3BF6E-533D-2988-986F-B4F562B1CB47}"/>
              </a:ext>
            </a:extLst>
          </p:cNvPr>
          <p:cNvCxnSpPr>
            <a:cxnSpLocks/>
          </p:cNvCxnSpPr>
          <p:nvPr/>
        </p:nvCxnSpPr>
        <p:spPr>
          <a:xfrm>
            <a:off x="7960562" y="5309664"/>
            <a:ext cx="200114" cy="4933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50511B0-0269-0AF9-9EFB-160A7A5FA5D2}"/>
              </a:ext>
            </a:extLst>
          </p:cNvPr>
          <p:cNvCxnSpPr>
            <a:cxnSpLocks/>
          </p:cNvCxnSpPr>
          <p:nvPr/>
        </p:nvCxnSpPr>
        <p:spPr>
          <a:xfrm>
            <a:off x="7960562" y="5296264"/>
            <a:ext cx="845501" cy="4936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E945537-02C1-6DE1-14F2-4058502B0089}"/>
              </a:ext>
            </a:extLst>
          </p:cNvPr>
          <p:cNvCxnSpPr>
            <a:cxnSpLocks/>
          </p:cNvCxnSpPr>
          <p:nvPr/>
        </p:nvCxnSpPr>
        <p:spPr>
          <a:xfrm flipV="1">
            <a:off x="11128112" y="4640298"/>
            <a:ext cx="0" cy="1180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B1F6E70-7D39-B7B1-7A8F-398892983F4F}"/>
              </a:ext>
            </a:extLst>
          </p:cNvPr>
          <p:cNvSpPr txBox="1"/>
          <p:nvPr/>
        </p:nvSpPr>
        <p:spPr>
          <a:xfrm>
            <a:off x="8323567" y="5081882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컬럼 수정 및 삭제</a:t>
            </a:r>
          </a:p>
        </p:txBody>
      </p:sp>
    </p:spTree>
    <p:extLst>
      <p:ext uri="{BB962C8B-B14F-4D97-AF65-F5344CB8AC3E}">
        <p14:creationId xmlns:p14="http://schemas.microsoft.com/office/powerpoint/2010/main" val="4244457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53753" y="589724"/>
            <a:ext cx="4332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생성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날짜 형 변환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374967" y="2566259"/>
            <a:ext cx="1194806" cy="808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6" y="3286713"/>
            <a:ext cx="2962275" cy="215265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72966" y="3286713"/>
            <a:ext cx="2147291" cy="5719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0644" y="5689006"/>
            <a:ext cx="7223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Int</a:t>
            </a:r>
            <a:r>
              <a:rPr lang="ko-KR" altLang="en-US" dirty="0"/>
              <a:t>형태의 날짜 컬럼을 문자열 형태로 변환 뒤</a:t>
            </a:r>
            <a:r>
              <a:rPr lang="en-US" altLang="ko-KR" dirty="0"/>
              <a:t> </a:t>
            </a:r>
            <a:r>
              <a:rPr lang="en-US" altLang="ko-KR" dirty="0" err="1"/>
              <a:t>Datatime</a:t>
            </a:r>
            <a:r>
              <a:rPr lang="en-US" altLang="ko-KR" dirty="0"/>
              <a:t> </a:t>
            </a:r>
            <a:r>
              <a:rPr lang="ko-KR" altLang="en-US" dirty="0"/>
              <a:t>형태로 변환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773" y="1556610"/>
            <a:ext cx="3095625" cy="14573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471" y="1629363"/>
            <a:ext cx="3152775" cy="3314700"/>
          </a:xfrm>
          <a:prstGeom prst="rect">
            <a:avLst/>
          </a:prstGeom>
        </p:spPr>
      </p:pic>
      <p:cxnSp>
        <p:nvCxnSpPr>
          <p:cNvPr id="28" name="직선 화살표 연결선 27"/>
          <p:cNvCxnSpPr/>
          <p:nvPr/>
        </p:nvCxnSpPr>
        <p:spPr>
          <a:xfrm>
            <a:off x="7665398" y="2539919"/>
            <a:ext cx="1281073" cy="9237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37244" y="3140493"/>
            <a:ext cx="2507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변환된 날짜 컬럼에서 </a:t>
            </a:r>
            <a:endParaRPr lang="en-US" altLang="ko-KR" dirty="0"/>
          </a:p>
          <a:p>
            <a:r>
              <a:rPr lang="ko-KR" altLang="en-US" dirty="0"/>
              <a:t>월과 일을 추출</a:t>
            </a:r>
          </a:p>
        </p:txBody>
      </p:sp>
    </p:spTree>
    <p:extLst>
      <p:ext uri="{BB962C8B-B14F-4D97-AF65-F5344CB8AC3E}">
        <p14:creationId xmlns:p14="http://schemas.microsoft.com/office/powerpoint/2010/main" val="151595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53753" y="553372"/>
            <a:ext cx="4332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생성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요일 컬럼 추가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6" y="1665093"/>
            <a:ext cx="3048000" cy="1838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127" y="4724257"/>
            <a:ext cx="3875765" cy="20181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6" y="4851446"/>
            <a:ext cx="4383124" cy="120022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364182" y="4851446"/>
            <a:ext cx="491908" cy="5719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520966" y="3503418"/>
            <a:ext cx="843216" cy="1348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1445" y="3981796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요일이 숫자 형태로 나타남</a:t>
            </a:r>
          </a:p>
        </p:txBody>
      </p:sp>
      <p:cxnSp>
        <p:nvCxnSpPr>
          <p:cNvPr id="30" name="직선 화살표 연결선 29"/>
          <p:cNvCxnSpPr>
            <a:stCxn id="19" idx="3"/>
          </p:cNvCxnSpPr>
          <p:nvPr/>
        </p:nvCxnSpPr>
        <p:spPr>
          <a:xfrm flipV="1">
            <a:off x="4856090" y="5137444"/>
            <a:ext cx="95104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5929745" y="5423443"/>
            <a:ext cx="2881745" cy="20427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587047" y="505411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요일 리스트 생성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852361" y="5690638"/>
            <a:ext cx="3858531" cy="105181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9738889" y="5627716"/>
            <a:ext cx="196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람다식</a:t>
            </a:r>
            <a:r>
              <a:rPr lang="ko-KR" altLang="en-US" dirty="0"/>
              <a:t> 활용하여 </a:t>
            </a:r>
            <a:endParaRPr lang="en-US" altLang="ko-KR" dirty="0"/>
          </a:p>
          <a:p>
            <a:r>
              <a:rPr lang="ko-KR" altLang="en-US" dirty="0"/>
              <a:t>요일 적용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8254538" y="3981227"/>
            <a:ext cx="91440" cy="726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89" y="1482771"/>
            <a:ext cx="4555086" cy="2481830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 flipH="1">
            <a:off x="10216341" y="1665093"/>
            <a:ext cx="272433" cy="231613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212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53753" y="558756"/>
            <a:ext cx="4332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생성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합치기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6" y="1702550"/>
            <a:ext cx="3905250" cy="2571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2966" y="4527734"/>
            <a:ext cx="3999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변환된 데이터 저장 후 불러와서</a:t>
            </a:r>
            <a:endParaRPr lang="en-US" altLang="ko-KR" dirty="0"/>
          </a:p>
          <a:p>
            <a:r>
              <a:rPr lang="ko-KR" altLang="en-US" dirty="0"/>
              <a:t>하나로 합침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744" y="1790440"/>
            <a:ext cx="5743575" cy="4391025"/>
          </a:xfrm>
          <a:prstGeom prst="rect">
            <a:avLst/>
          </a:prstGeom>
        </p:spPr>
      </p:pic>
      <p:cxnSp>
        <p:nvCxnSpPr>
          <p:cNvPr id="28" name="직선 화살표 연결선 27"/>
          <p:cNvCxnSpPr/>
          <p:nvPr/>
        </p:nvCxnSpPr>
        <p:spPr>
          <a:xfrm>
            <a:off x="4237001" y="4209678"/>
            <a:ext cx="1840743" cy="1722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76850" y="6247967"/>
            <a:ext cx="6126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</a:t>
            </a:r>
            <a:r>
              <a:rPr lang="en-US" altLang="ko-KR" dirty="0"/>
              <a:t>~8</a:t>
            </a:r>
            <a:r>
              <a:rPr lang="ko-KR" altLang="en-US" dirty="0"/>
              <a:t>월까지의 서울 지하철 데이터 생성 완료</a:t>
            </a:r>
          </a:p>
        </p:txBody>
      </p:sp>
    </p:spTree>
    <p:extLst>
      <p:ext uri="{BB962C8B-B14F-4D97-AF65-F5344CB8AC3E}">
        <p14:creationId xmlns:p14="http://schemas.microsoft.com/office/powerpoint/2010/main" val="2877879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26081" y="580060"/>
            <a:ext cx="4971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및 시각화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상관관계 찾기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31" y="1839193"/>
            <a:ext cx="1792861" cy="27219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7589" y="1469861"/>
            <a:ext cx="223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불러온 데이터 확인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6409" y="4222027"/>
            <a:ext cx="163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결측치</a:t>
            </a:r>
            <a:r>
              <a:rPr lang="ko-KR" altLang="en-US" dirty="0"/>
              <a:t> 없음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36" y="4618933"/>
            <a:ext cx="3276633" cy="155701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6502" y="6233758"/>
            <a:ext cx="506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불러온 데이터 요약</a:t>
            </a:r>
            <a:r>
              <a:rPr lang="en-US" altLang="ko-KR" dirty="0"/>
              <a:t>-int </a:t>
            </a:r>
            <a:r>
              <a:rPr lang="ko-KR" altLang="en-US" dirty="0"/>
              <a:t>형의 데이터만 확인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414" y="1810875"/>
            <a:ext cx="3101503" cy="2721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96588" y="4516462"/>
            <a:ext cx="2581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Object </a:t>
            </a:r>
            <a:r>
              <a:rPr lang="ko-KR" altLang="en-US" dirty="0"/>
              <a:t>형까지 요약 및 </a:t>
            </a:r>
            <a:endParaRPr lang="en-US" altLang="ko-KR" dirty="0"/>
          </a:p>
          <a:p>
            <a:r>
              <a:rPr lang="ko-KR" altLang="en-US" dirty="0"/>
              <a:t>빈번한 데이터 확인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99414" y="3428000"/>
            <a:ext cx="3046661" cy="107552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FAC348-F5CC-5D45-3B14-097CBCDD2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382" y="1112755"/>
            <a:ext cx="3428524" cy="275588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029DF9D-E02A-E07A-91D2-9B1DF27EDAB0}"/>
              </a:ext>
            </a:extLst>
          </p:cNvPr>
          <p:cNvSpPr/>
          <p:nvPr/>
        </p:nvSpPr>
        <p:spPr>
          <a:xfrm>
            <a:off x="8548382" y="2906687"/>
            <a:ext cx="2147581" cy="9619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F22FD3-1BD4-E6E3-9EA7-2DB21D1B90A1}"/>
              </a:ext>
            </a:extLst>
          </p:cNvPr>
          <p:cNvSpPr txBox="1"/>
          <p:nvPr/>
        </p:nvSpPr>
        <p:spPr>
          <a:xfrm>
            <a:off x="6039598" y="1822630"/>
            <a:ext cx="2541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승차</a:t>
            </a:r>
            <a:r>
              <a:rPr lang="en-US" altLang="ko-KR" dirty="0"/>
              <a:t>/ </a:t>
            </a:r>
            <a:r>
              <a:rPr lang="ko-KR" altLang="en-US" dirty="0"/>
              <a:t>하차</a:t>
            </a:r>
            <a:r>
              <a:rPr lang="en-US" altLang="ko-KR" dirty="0"/>
              <a:t>/ </a:t>
            </a:r>
            <a:r>
              <a:rPr lang="ko-KR" altLang="en-US" dirty="0"/>
              <a:t>총 승객이 </a:t>
            </a:r>
            <a:endParaRPr lang="en-US" altLang="ko-KR" dirty="0"/>
          </a:p>
          <a:p>
            <a:r>
              <a:rPr lang="ko-KR" altLang="en-US" dirty="0"/>
              <a:t>서로 상관관계가 있음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90C224-A25F-41CD-1D0B-11C0047810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598" y="3619037"/>
            <a:ext cx="2455681" cy="28290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61D464-07E9-48D4-6150-30B8C5175236}"/>
              </a:ext>
            </a:extLst>
          </p:cNvPr>
          <p:cNvSpPr txBox="1"/>
          <p:nvPr/>
        </p:nvSpPr>
        <p:spPr>
          <a:xfrm>
            <a:off x="8506644" y="617594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히트맵을</a:t>
            </a:r>
            <a:r>
              <a:rPr lang="ko-KR" altLang="en-US" dirty="0"/>
              <a:t> 통해 시각화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2136C38-7F25-7348-AC2D-C177B58EAF17}"/>
              </a:ext>
            </a:extLst>
          </p:cNvPr>
          <p:cNvCxnSpPr>
            <a:cxnSpLocks/>
          </p:cNvCxnSpPr>
          <p:nvPr/>
        </p:nvCxnSpPr>
        <p:spPr>
          <a:xfrm flipH="1">
            <a:off x="7625065" y="2636876"/>
            <a:ext cx="900813" cy="1069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405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ED8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53753" y="608451"/>
            <a:ext cx="4971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및 시각화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승객 데이터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82" y="1845040"/>
            <a:ext cx="971550" cy="276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44" y="2224433"/>
            <a:ext cx="1933575" cy="1228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053" y="1844099"/>
            <a:ext cx="962025" cy="295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833" y="2195858"/>
            <a:ext cx="1609725" cy="12477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038" y="1839337"/>
            <a:ext cx="904875" cy="2762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038" y="2224433"/>
            <a:ext cx="1971675" cy="1219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2966" y="1470614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데이터의 표준편차</a:t>
            </a:r>
            <a:r>
              <a:rPr lang="en-US" altLang="ko-KR" dirty="0"/>
              <a:t> / </a:t>
            </a:r>
            <a:r>
              <a:rPr lang="ko-KR" altLang="en-US" dirty="0"/>
              <a:t>평균 </a:t>
            </a:r>
            <a:r>
              <a:rPr lang="en-US" altLang="ko-KR" dirty="0"/>
              <a:t>/ </a:t>
            </a:r>
            <a:r>
              <a:rPr lang="ko-KR" altLang="en-US" dirty="0"/>
              <a:t>중간 값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6" y="4080089"/>
            <a:ext cx="3876675" cy="304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6" y="4506369"/>
            <a:ext cx="7514838" cy="185038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64004" y="4384045"/>
            <a:ext cx="3794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 승객 수 </a:t>
            </a:r>
            <a:r>
              <a:rPr lang="en-US" altLang="ko-KR" dirty="0"/>
              <a:t>50,000 </a:t>
            </a:r>
            <a:r>
              <a:rPr lang="ko-KR" altLang="en-US" dirty="0"/>
              <a:t>이하로 </a:t>
            </a:r>
            <a:endParaRPr lang="en-US" altLang="ko-KR" dirty="0"/>
          </a:p>
          <a:p>
            <a:r>
              <a:rPr lang="ko-KR" altLang="en-US" dirty="0"/>
              <a:t>밀집되어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총 승객 수 </a:t>
            </a:r>
            <a:r>
              <a:rPr lang="en-US" altLang="ko-KR" dirty="0"/>
              <a:t>100,000 </a:t>
            </a:r>
            <a:r>
              <a:rPr lang="ko-KR" altLang="en-US" dirty="0"/>
              <a:t>이하가 대부분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064004" y="5431562"/>
            <a:ext cx="354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250,000</a:t>
            </a:r>
            <a:r>
              <a:rPr lang="ko-KR" altLang="en-US" dirty="0"/>
              <a:t>명에 근접한 수치도 있음</a:t>
            </a:r>
          </a:p>
        </p:txBody>
      </p:sp>
    </p:spTree>
    <p:extLst>
      <p:ext uri="{BB962C8B-B14F-4D97-AF65-F5344CB8AC3E}">
        <p14:creationId xmlns:p14="http://schemas.microsoft.com/office/powerpoint/2010/main" val="2373510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920</Words>
  <Application>Microsoft Office PowerPoint</Application>
  <PresentationFormat>와이드스크린</PresentationFormat>
  <Paragraphs>217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김 우기</cp:lastModifiedBy>
  <cp:revision>66</cp:revision>
  <dcterms:created xsi:type="dcterms:W3CDTF">2020-07-11T06:38:07Z</dcterms:created>
  <dcterms:modified xsi:type="dcterms:W3CDTF">2022-10-01T02:43:25Z</dcterms:modified>
</cp:coreProperties>
</file>